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8" r:id="rId5"/>
    <p:sldId id="297" r:id="rId6"/>
    <p:sldId id="298" r:id="rId7"/>
    <p:sldId id="264" r:id="rId8"/>
    <p:sldId id="265" r:id="rId9"/>
    <p:sldId id="267" r:id="rId10"/>
    <p:sldId id="268" r:id="rId11"/>
    <p:sldId id="271" r:id="rId12"/>
    <p:sldId id="272" r:id="rId13"/>
    <p:sldId id="269" r:id="rId14"/>
    <p:sldId id="270" r:id="rId15"/>
    <p:sldId id="273" r:id="rId16"/>
    <p:sldId id="274" r:id="rId17"/>
    <p:sldId id="275" r:id="rId18"/>
    <p:sldId id="279" r:id="rId19"/>
    <p:sldId id="277" r:id="rId20"/>
    <p:sldId id="276" r:id="rId21"/>
    <p:sldId id="299" r:id="rId22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EAA03B"/>
    <a:srgbClr val="01A99C"/>
    <a:srgbClr val="76C6C9"/>
    <a:srgbClr val="F9FAF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2A081-BD03-5221-436B-CF89DC3194CF}" v="2" dt="2025-08-27T07:11:20.333"/>
    <p1510:client id="{F29B64CF-B5E5-EDF9-AB04-B5309B3B339B}" v="2" dt="2025-08-27T07:11:47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47FBBDD5-6177-458A-933B-A8A381708FB0}"/>
    <pc:docChg chg="custSel modSld">
      <pc:chgData name="Katarina Bärdén" userId="d063a02a-c409-4d55-be66-48dac737f76e" providerId="ADAL" clId="{47FBBDD5-6177-458A-933B-A8A381708FB0}" dt="2024-12-18T13:29:09.322" v="6"/>
      <pc:docMkLst>
        <pc:docMk/>
      </pc:docMkLst>
      <pc:sldChg chg="addSp delSp modSp mod delAnim modAnim">
        <pc:chgData name="Katarina Bärdén" userId="d063a02a-c409-4d55-be66-48dac737f76e" providerId="ADAL" clId="{47FBBDD5-6177-458A-933B-A8A381708FB0}" dt="2024-12-18T13:29:09.322" v="6"/>
        <pc:sldMkLst>
          <pc:docMk/>
          <pc:sldMk cId="2541961647" sldId="271"/>
        </pc:sldMkLst>
      </pc:sldChg>
    </pc:docChg>
  </pc:docChgLst>
  <pc:docChgLst>
    <pc:chgData name="Katarina Bärdén" userId="d063a02a-c409-4d55-be66-48dac737f76e" providerId="ADAL" clId="{D310D0C1-C093-4B6E-AF42-C71AAA1F3547}"/>
    <pc:docChg chg="undo custSel addSld delSld modSld sldOrd">
      <pc:chgData name="Katarina Bärdén" userId="d063a02a-c409-4d55-be66-48dac737f76e" providerId="ADAL" clId="{D310D0C1-C093-4B6E-AF42-C71AAA1F3547}" dt="2025-05-28T10:59:21.369" v="1092" actId="14100"/>
      <pc:docMkLst>
        <pc:docMk/>
      </pc:docMkLst>
      <pc:sldChg chg="addSp modSp mod">
        <pc:chgData name="Katarina Bärdén" userId="d063a02a-c409-4d55-be66-48dac737f76e" providerId="ADAL" clId="{D310D0C1-C093-4B6E-AF42-C71AAA1F3547}" dt="2025-05-28T10:59:21.369" v="1092" actId="14100"/>
        <pc:sldMkLst>
          <pc:docMk/>
          <pc:sldMk cId="1901453648" sldId="256"/>
        </pc:sldMkLst>
      </pc:sldChg>
      <pc:sldChg chg="modSp mod">
        <pc:chgData name="Katarina Bärdén" userId="d063a02a-c409-4d55-be66-48dac737f76e" providerId="ADAL" clId="{D310D0C1-C093-4B6E-AF42-C71AAA1F3547}" dt="2025-05-28T07:12:51.611" v="42" actId="20577"/>
        <pc:sldMkLst>
          <pc:docMk/>
          <pc:sldMk cId="694420810" sldId="265"/>
        </pc:sldMkLst>
      </pc:sldChg>
      <pc:sldChg chg="modSp mod modNotesTx">
        <pc:chgData name="Katarina Bärdén" userId="d063a02a-c409-4d55-be66-48dac737f76e" providerId="ADAL" clId="{D310D0C1-C093-4B6E-AF42-C71AAA1F3547}" dt="2025-05-28T07:51:57.568" v="381" actId="20577"/>
        <pc:sldMkLst>
          <pc:docMk/>
          <pc:sldMk cId="2159996142" sldId="267"/>
        </pc:sldMkLst>
      </pc:sldChg>
      <pc:sldChg chg="addSp delSp modSp mod modNotesTx">
        <pc:chgData name="Katarina Bärdén" userId="d063a02a-c409-4d55-be66-48dac737f76e" providerId="ADAL" clId="{D310D0C1-C093-4B6E-AF42-C71AAA1F3547}" dt="2025-05-28T07:48:57.201" v="347" actId="20577"/>
        <pc:sldMkLst>
          <pc:docMk/>
          <pc:sldMk cId="4168036793" sldId="268"/>
        </pc:sldMkLst>
      </pc:sldChg>
      <pc:sldChg chg="modSp add mod">
        <pc:chgData name="Katarina Bärdén" userId="d063a02a-c409-4d55-be66-48dac737f76e" providerId="ADAL" clId="{D310D0C1-C093-4B6E-AF42-C71AAA1F3547}" dt="2025-05-28T08:15:17.144" v="821" actId="6549"/>
        <pc:sldMkLst>
          <pc:docMk/>
          <pc:sldMk cId="523241483" sldId="269"/>
        </pc:sldMkLst>
      </pc:sldChg>
      <pc:sldChg chg="del ord">
        <pc:chgData name="Katarina Bärdén" userId="d063a02a-c409-4d55-be66-48dac737f76e" providerId="ADAL" clId="{D310D0C1-C093-4B6E-AF42-C71AAA1F3547}" dt="2025-05-28T08:12:47.504" v="756" actId="2696"/>
        <pc:sldMkLst>
          <pc:docMk/>
          <pc:sldMk cId="2465325128" sldId="269"/>
        </pc:sldMkLst>
      </pc:sldChg>
      <pc:sldChg chg="add">
        <pc:chgData name="Katarina Bärdén" userId="d063a02a-c409-4d55-be66-48dac737f76e" providerId="ADAL" clId="{D310D0C1-C093-4B6E-AF42-C71AAA1F3547}" dt="2025-05-28T08:12:41.158" v="755"/>
        <pc:sldMkLst>
          <pc:docMk/>
          <pc:sldMk cId="712876863" sldId="270"/>
        </pc:sldMkLst>
      </pc:sldChg>
      <pc:sldChg chg="del ord">
        <pc:chgData name="Katarina Bärdén" userId="d063a02a-c409-4d55-be66-48dac737f76e" providerId="ADAL" clId="{D310D0C1-C093-4B6E-AF42-C71AAA1F3547}" dt="2025-05-28T08:12:33.651" v="754" actId="2696"/>
        <pc:sldMkLst>
          <pc:docMk/>
          <pc:sldMk cId="1154438732" sldId="270"/>
        </pc:sldMkLst>
      </pc:sldChg>
      <pc:sldChg chg="modSp mod ord modNotesTx">
        <pc:chgData name="Katarina Bärdén" userId="d063a02a-c409-4d55-be66-48dac737f76e" providerId="ADAL" clId="{D310D0C1-C093-4B6E-AF42-C71AAA1F3547}" dt="2025-05-28T08:13:15.290" v="759" actId="20577"/>
        <pc:sldMkLst>
          <pc:docMk/>
          <pc:sldMk cId="2541961647" sldId="271"/>
        </pc:sldMkLst>
      </pc:sldChg>
      <pc:sldChg chg="modSp mod ord">
        <pc:chgData name="Katarina Bärdén" userId="d063a02a-c409-4d55-be66-48dac737f76e" providerId="ADAL" clId="{D310D0C1-C093-4B6E-AF42-C71AAA1F3547}" dt="2025-05-28T08:12:07.163" v="751"/>
        <pc:sldMkLst>
          <pc:docMk/>
          <pc:sldMk cId="2688969941" sldId="272"/>
        </pc:sldMkLst>
      </pc:sldChg>
      <pc:sldChg chg="modSp mod modNotesTx">
        <pc:chgData name="Katarina Bärdén" userId="d063a02a-c409-4d55-be66-48dac737f76e" providerId="ADAL" clId="{D310D0C1-C093-4B6E-AF42-C71AAA1F3547}" dt="2025-05-28T10:36:10.808" v="874" actId="20577"/>
        <pc:sldMkLst>
          <pc:docMk/>
          <pc:sldMk cId="1932955186" sldId="274"/>
        </pc:sldMkLst>
      </pc:sldChg>
      <pc:sldChg chg="modSp mod">
        <pc:chgData name="Katarina Bärdén" userId="d063a02a-c409-4d55-be66-48dac737f76e" providerId="ADAL" clId="{D310D0C1-C093-4B6E-AF42-C71AAA1F3547}" dt="2025-05-28T10:44:16.348" v="1028" actId="1036"/>
        <pc:sldMkLst>
          <pc:docMk/>
          <pc:sldMk cId="2106348103" sldId="275"/>
        </pc:sldMkLst>
      </pc:sldChg>
      <pc:sldChg chg="modSp mod">
        <pc:chgData name="Katarina Bärdén" userId="d063a02a-c409-4d55-be66-48dac737f76e" providerId="ADAL" clId="{D310D0C1-C093-4B6E-AF42-C71AAA1F3547}" dt="2025-05-28T10:48:22.323" v="1034" actId="20577"/>
        <pc:sldMkLst>
          <pc:docMk/>
          <pc:sldMk cId="2011969369" sldId="276"/>
        </pc:sldMkLst>
      </pc:sldChg>
      <pc:sldChg chg="modNotesTx">
        <pc:chgData name="Katarina Bärdén" userId="d063a02a-c409-4d55-be66-48dac737f76e" providerId="ADAL" clId="{D310D0C1-C093-4B6E-AF42-C71AAA1F3547}" dt="2025-05-28T10:57:46.331" v="1089" actId="20577"/>
        <pc:sldMkLst>
          <pc:docMk/>
          <pc:sldMk cId="2348834351" sldId="277"/>
        </pc:sldMkLst>
      </pc:sldChg>
      <pc:sldChg chg="modSp mod modNotesTx">
        <pc:chgData name="Katarina Bärdén" userId="d063a02a-c409-4d55-be66-48dac737f76e" providerId="ADAL" clId="{D310D0C1-C093-4B6E-AF42-C71AAA1F3547}" dt="2025-05-28T10:42:29.236" v="972" actId="20577"/>
        <pc:sldMkLst>
          <pc:docMk/>
          <pc:sldMk cId="1581703874" sldId="279"/>
        </pc:sldMkLst>
      </pc:sldChg>
      <pc:sldChg chg="addSp delSp modSp new del mod setBg modNotesTx">
        <pc:chgData name="Katarina Bärdén" userId="d063a02a-c409-4d55-be66-48dac737f76e" providerId="ADAL" clId="{D310D0C1-C093-4B6E-AF42-C71AAA1F3547}" dt="2025-05-28T07:41:01.610" v="96" actId="47"/>
        <pc:sldMkLst>
          <pc:docMk/>
          <pc:sldMk cId="2536409946" sldId="282"/>
        </pc:sldMkLst>
      </pc:sldChg>
    </pc:docChg>
  </pc:docChgLst>
  <pc:docChgLst>
    <pc:chgData name="Katarina Bärdén" userId="d063a02a-c409-4d55-be66-48dac737f76e" providerId="ADAL" clId="{43AEE0DE-C317-48C0-AADB-575CCDA0B757}"/>
    <pc:docChg chg="undo custSel addSld delSld modSld">
      <pc:chgData name="Katarina Bärdén" userId="d063a02a-c409-4d55-be66-48dac737f76e" providerId="ADAL" clId="{43AEE0DE-C317-48C0-AADB-575CCDA0B757}" dt="2025-06-23T07:57:47.899" v="216" actId="1076"/>
      <pc:docMkLst>
        <pc:docMk/>
      </pc:docMkLst>
      <pc:sldChg chg="del">
        <pc:chgData name="Katarina Bärdén" userId="d063a02a-c409-4d55-be66-48dac737f76e" providerId="ADAL" clId="{43AEE0DE-C317-48C0-AADB-575CCDA0B757}" dt="2025-06-16T13:30:28.968" v="53" actId="47"/>
        <pc:sldMkLst>
          <pc:docMk/>
          <pc:sldMk cId="1901453648" sldId="256"/>
        </pc:sldMkLst>
      </pc:sldChg>
      <pc:sldChg chg="addSp delSp modSp mod modNotesTx">
        <pc:chgData name="Katarina Bärdén" userId="d063a02a-c409-4d55-be66-48dac737f76e" providerId="ADAL" clId="{43AEE0DE-C317-48C0-AADB-575CCDA0B757}" dt="2025-06-23T07:57:47.899" v="216" actId="1076"/>
        <pc:sldMkLst>
          <pc:docMk/>
          <pc:sldMk cId="694420810" sldId="265"/>
        </pc:sldMkLst>
      </pc:sldChg>
      <pc:sldChg chg="modSp">
        <pc:chgData name="Katarina Bärdén" userId="d063a02a-c409-4d55-be66-48dac737f76e" providerId="ADAL" clId="{43AEE0DE-C317-48C0-AADB-575CCDA0B757}" dt="2025-06-16T13:33:22.203" v="76" actId="207"/>
        <pc:sldMkLst>
          <pc:docMk/>
          <pc:sldMk cId="2159996142" sldId="267"/>
        </pc:sldMkLst>
      </pc:sldChg>
      <pc:sldChg chg="addSp delSp modSp mod modNotesTx">
        <pc:chgData name="Katarina Bärdén" userId="d063a02a-c409-4d55-be66-48dac737f76e" providerId="ADAL" clId="{43AEE0DE-C317-48C0-AADB-575CCDA0B757}" dt="2025-06-17T09:18:42.734" v="136" actId="20577"/>
        <pc:sldMkLst>
          <pc:docMk/>
          <pc:sldMk cId="4168036793" sldId="268"/>
        </pc:sldMkLst>
      </pc:sldChg>
      <pc:sldChg chg="modNotesTx">
        <pc:chgData name="Katarina Bärdén" userId="d063a02a-c409-4d55-be66-48dac737f76e" providerId="ADAL" clId="{43AEE0DE-C317-48C0-AADB-575CCDA0B757}" dt="2025-06-18T06:51:06.815" v="165" actId="20577"/>
        <pc:sldMkLst>
          <pc:docMk/>
          <pc:sldMk cId="523241483" sldId="269"/>
        </pc:sldMkLst>
      </pc:sldChg>
      <pc:sldChg chg="addSp delSp modSp mod">
        <pc:chgData name="Katarina Bärdén" userId="d063a02a-c409-4d55-be66-48dac737f76e" providerId="ADAL" clId="{43AEE0DE-C317-48C0-AADB-575CCDA0B757}" dt="2025-06-16T13:31:34.939" v="66" actId="167"/>
        <pc:sldMkLst>
          <pc:docMk/>
          <pc:sldMk cId="712876863" sldId="270"/>
        </pc:sldMkLst>
      </pc:sldChg>
      <pc:sldChg chg="modNotesTx">
        <pc:chgData name="Katarina Bärdén" userId="d063a02a-c409-4d55-be66-48dac737f76e" providerId="ADAL" clId="{43AEE0DE-C317-48C0-AADB-575CCDA0B757}" dt="2025-06-17T09:26:50.843" v="157" actId="20577"/>
        <pc:sldMkLst>
          <pc:docMk/>
          <pc:sldMk cId="2541961647" sldId="271"/>
        </pc:sldMkLst>
      </pc:sldChg>
      <pc:sldChg chg="addSp delSp modSp mod">
        <pc:chgData name="Katarina Bärdén" userId="d063a02a-c409-4d55-be66-48dac737f76e" providerId="ADAL" clId="{43AEE0DE-C317-48C0-AADB-575CCDA0B757}" dt="2025-06-16T13:31:25.631" v="63" actId="167"/>
        <pc:sldMkLst>
          <pc:docMk/>
          <pc:sldMk cId="2688969941" sldId="272"/>
        </pc:sldMkLst>
      </pc:sldChg>
      <pc:sldChg chg="addSp delSp modSp mod">
        <pc:chgData name="Katarina Bärdén" userId="d063a02a-c409-4d55-be66-48dac737f76e" providerId="ADAL" clId="{43AEE0DE-C317-48C0-AADB-575CCDA0B757}" dt="2025-06-16T13:31:43.180" v="69" actId="167"/>
        <pc:sldMkLst>
          <pc:docMk/>
          <pc:sldMk cId="1932955186" sldId="274"/>
        </pc:sldMkLst>
      </pc:sldChg>
      <pc:sldChg chg="addSp delSp modSp mod modNotesTx">
        <pc:chgData name="Katarina Bärdén" userId="d063a02a-c409-4d55-be66-48dac737f76e" providerId="ADAL" clId="{43AEE0DE-C317-48C0-AADB-575CCDA0B757}" dt="2025-06-18T07:07:04.999" v="201" actId="1035"/>
        <pc:sldMkLst>
          <pc:docMk/>
          <pc:sldMk cId="2011969369" sldId="276"/>
        </pc:sldMkLst>
      </pc:sldChg>
      <pc:sldChg chg="addSp delSp modSp mod">
        <pc:chgData name="Katarina Bärdén" userId="d063a02a-c409-4d55-be66-48dac737f76e" providerId="ADAL" clId="{43AEE0DE-C317-48C0-AADB-575CCDA0B757}" dt="2025-06-16T13:31:50.735" v="72" actId="167"/>
        <pc:sldMkLst>
          <pc:docMk/>
          <pc:sldMk cId="1581703874" sldId="279"/>
        </pc:sldMkLst>
      </pc:sldChg>
      <pc:sldChg chg="delSp del mod delAnim">
        <pc:chgData name="Katarina Bärdén" userId="d063a02a-c409-4d55-be66-48dac737f76e" providerId="ADAL" clId="{43AEE0DE-C317-48C0-AADB-575CCDA0B757}" dt="2025-06-18T07:09:18.767" v="209" actId="47"/>
        <pc:sldMkLst>
          <pc:docMk/>
          <pc:sldMk cId="4280574223" sldId="280"/>
        </pc:sldMkLst>
      </pc:sldChg>
      <pc:sldChg chg="del">
        <pc:chgData name="Katarina Bärdén" userId="d063a02a-c409-4d55-be66-48dac737f76e" providerId="ADAL" clId="{43AEE0DE-C317-48C0-AADB-575CCDA0B757}" dt="2025-06-18T07:08:27.453" v="202" actId="47"/>
        <pc:sldMkLst>
          <pc:docMk/>
          <pc:sldMk cId="776143792" sldId="281"/>
        </pc:sldMkLst>
      </pc:sldChg>
      <pc:sldChg chg="modSp add del mod modNotesTx">
        <pc:chgData name="Katarina Bärdén" userId="d063a02a-c409-4d55-be66-48dac737f76e" providerId="ADAL" clId="{43AEE0DE-C317-48C0-AADB-575CCDA0B757}" dt="2025-06-18T07:13:30.029" v="215" actId="20577"/>
        <pc:sldMkLst>
          <pc:docMk/>
          <pc:sldMk cId="0" sldId="297"/>
        </pc:sldMkLst>
      </pc:sldChg>
      <pc:sldChg chg="modSp add mod">
        <pc:chgData name="Katarina Bärdén" userId="d063a02a-c409-4d55-be66-48dac737f76e" providerId="ADAL" clId="{43AEE0DE-C317-48C0-AADB-575CCDA0B757}" dt="2025-06-17T09:04:52.622" v="80" actId="255"/>
        <pc:sldMkLst>
          <pc:docMk/>
          <pc:sldMk cId="0" sldId="298"/>
        </pc:sldMkLst>
      </pc:sldChg>
      <pc:sldChg chg="addSp modSp new mod modAnim">
        <pc:chgData name="Katarina Bärdén" userId="d063a02a-c409-4d55-be66-48dac737f76e" providerId="ADAL" clId="{43AEE0DE-C317-48C0-AADB-575CCDA0B757}" dt="2025-06-18T07:09:07.140" v="208" actId="1076"/>
        <pc:sldMkLst>
          <pc:docMk/>
          <pc:sldMk cId="278523887" sldId="299"/>
        </pc:sldMkLst>
      </pc:sldChg>
    </pc:docChg>
  </pc:docChgLst>
  <pc:docChgLst>
    <pc:chgData name="Anette Engsbo" userId="S::anette@pepp.fi::4a52a199-e77e-4c55-a903-758d5e997cd7" providerId="AD" clId="Web-{5222A081-BD03-5221-436B-CF89DC3194CF}"/>
    <pc:docChg chg="addSld delSld">
      <pc:chgData name="Anette Engsbo" userId="S::anette@pepp.fi::4a52a199-e77e-4c55-a903-758d5e997cd7" providerId="AD" clId="Web-{5222A081-BD03-5221-436B-CF89DC3194CF}" dt="2025-08-27T07:11:20.333" v="1"/>
      <pc:docMkLst>
        <pc:docMk/>
      </pc:docMkLst>
      <pc:sldChg chg="add del">
        <pc:chgData name="Anette Engsbo" userId="S::anette@pepp.fi::4a52a199-e77e-4c55-a903-758d5e997cd7" providerId="AD" clId="Web-{5222A081-BD03-5221-436B-CF89DC3194CF}" dt="2025-08-27T07:11:20.333" v="1"/>
        <pc:sldMkLst>
          <pc:docMk/>
          <pc:sldMk cId="719799501" sldId="300"/>
        </pc:sldMkLst>
      </pc:sldChg>
    </pc:docChg>
  </pc:docChgLst>
  <pc:docChgLst>
    <pc:chgData name="Anette Engsbo" userId="S::anette@pepp.fi::4a52a199-e77e-4c55-a903-758d5e997cd7" providerId="AD" clId="Web-{F29B64CF-B5E5-EDF9-AB04-B5309B3B339B}"/>
    <pc:docChg chg="addSld sldOrd">
      <pc:chgData name="Anette Engsbo" userId="S::anette@pepp.fi::4a52a199-e77e-4c55-a903-758d5e997cd7" providerId="AD" clId="Web-{F29B64CF-B5E5-EDF9-AB04-B5309B3B339B}" dt="2025-08-27T07:11:47.750" v="1"/>
      <pc:docMkLst>
        <pc:docMk/>
      </pc:docMkLst>
      <pc:sldChg chg="add">
        <pc:chgData name="Anette Engsbo" userId="S::anette@pepp.fi::4a52a199-e77e-4c55-a903-758d5e997cd7" providerId="AD" clId="Web-{F29B64CF-B5E5-EDF9-AB04-B5309B3B339B}" dt="2025-08-27T07:11:39.985" v="0"/>
        <pc:sldMkLst>
          <pc:docMk/>
          <pc:sldMk cId="2073990864" sldId="258"/>
        </pc:sldMkLst>
      </pc:sldChg>
      <pc:sldChg chg="ord">
        <pc:chgData name="Anette Engsbo" userId="S::anette@pepp.fi::4a52a199-e77e-4c55-a903-758d5e997cd7" providerId="AD" clId="Web-{F29B64CF-B5E5-EDF9-AB04-B5309B3B339B}" dt="2025-08-27T07:11:47.750" v="1"/>
        <pc:sldMkLst>
          <pc:docMk/>
          <pc:sldMk cId="0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https://www.pepp.fi/rusmedelsforebyggande-modellen-pepp/ </a:t>
            </a:r>
          </a:p>
          <a:p>
            <a:endParaRPr lang="sv-FI"/>
          </a:p>
          <a:p>
            <a:r>
              <a:rPr lang="sv-FI"/>
              <a:t>https://www.pepp.fi/pepp-for/skolor/1-6-planeringsverktyg/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50437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573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Energidrycker har en uttorkande effekt på kroppen och därför inte bra att dricka varken före eller efter att man tränar.</a:t>
            </a:r>
          </a:p>
          <a:p>
            <a:endParaRPr lang="sv-FI"/>
          </a:p>
          <a:p>
            <a:r>
              <a:rPr lang="sv-FI"/>
              <a:t>Källa: https://paihdelinkki.fi/wp-content/uploads/sites/3/2024/03/infokort_energidrycker.pdf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71747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Energidrycker</a:t>
            </a: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: https://youtu.be/voGFFMNULqs</a:t>
            </a:r>
          </a:p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0978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Källa: https://thl.fi/aiheet/elintavat-ja-ravitsemus/ravitsemus/ravitsemussuositukset/energiajuomat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4182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Sätt till bild på burk och en halv kaffekopp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1539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FI" sz="1200"/>
              <a:t>energidryck 0,33ml 80-320mg</a:t>
            </a:r>
          </a:p>
          <a:p>
            <a:pPr algn="l"/>
            <a:r>
              <a:rPr lang="sv-FI" sz="1200"/>
              <a:t>en kaffekopp 2dl 100mg</a:t>
            </a:r>
            <a:endParaRPr lang="sv-FI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sv-FI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sv-FI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KOFFEINMÄNGDER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 Bull 0,25ml: 80mg</a:t>
            </a:r>
            <a:endParaRPr lang="sv-FI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Kaffekopp 2dl: 100mg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Monster 0,5ml: 150mg</a:t>
            </a:r>
            <a:endParaRPr lang="sv-FI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Nocco 0,33ml: 180mg</a:t>
            </a:r>
            <a:endParaRPr lang="sv-FI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Puhdistamo 0,33ml: 180mg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Prime 0,33ml: 200mg</a:t>
            </a:r>
            <a:endParaRPr lang="sv-FI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Battery 0,33ml: 320mg</a:t>
            </a:r>
            <a:endParaRPr lang="sv-FI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Kakao 100g: 17-55mg</a:t>
            </a:r>
            <a:endParaRPr lang="sv-FI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Coca-cola</a:t>
            </a: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1,5l; 195mg (10mg </a:t>
            </a:r>
            <a:r>
              <a:rPr lang="en-US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koffein</a:t>
            </a: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/dl)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Källor</a:t>
            </a: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2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innehållsförteckningar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829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Börja med att förklara vad beroende är.</a:t>
            </a:r>
          </a:p>
          <a:p>
            <a:endParaRPr lang="sv-FI"/>
          </a:p>
          <a:p>
            <a:r>
              <a:rPr lang="sv-FI"/>
              <a:t>Def. av beroende:</a:t>
            </a:r>
          </a:p>
          <a:p>
            <a:r>
              <a:rPr lang="sv-FI"/>
              <a:t>-tvångsmässig användning (man kan ej själv välja..)</a:t>
            </a:r>
          </a:p>
          <a:p>
            <a:r>
              <a:rPr lang="sv-FI"/>
              <a:t>-ökad tolerans (hjärnan och kroppen vill ha mera)</a:t>
            </a:r>
          </a:p>
          <a:p>
            <a:r>
              <a:rPr lang="sv-FI"/>
              <a:t>-abstinens (när man inte får det kan man inte tänka på annat)</a:t>
            </a:r>
          </a:p>
          <a:p>
            <a:endParaRPr lang="sv-FI"/>
          </a:p>
          <a:p>
            <a:r>
              <a:rPr lang="sv-FI"/>
              <a:t>Källa: https://icd.who.int/browse10/2019/en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64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8371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Källa: https://paihdelinkki.fi/wp-content/uploads/sites/3/2024/03/infokort_energidrycker.pdf </a:t>
            </a:r>
            <a:endParaRPr lang="sv-FI"/>
          </a:p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1451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Räknat på medeltal 2euro/burk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835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Påverkar hormoner, hjärta, kärl, kolesterol och blodsockret.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4311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oGFFMNULqs?feature=oembed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3D5E1-4DE4-4784-202C-1A495D316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D33D0D4-2999-C02C-4D5C-25C673C670BE}"/>
              </a:ext>
            </a:extLst>
          </p:cNvPr>
          <p:cNvSpPr/>
          <p:nvPr/>
        </p:nvSpPr>
        <p:spPr>
          <a:xfrm>
            <a:off x="8863913" y="-673462"/>
            <a:ext cx="4418358" cy="3818334"/>
          </a:xfrm>
          <a:custGeom>
            <a:avLst/>
            <a:gdLst/>
            <a:ahLst/>
            <a:cxnLst/>
            <a:rect l="l" t="t" r="r" b="b"/>
            <a:pathLst>
              <a:path w="6627537" h="5727501">
                <a:moveTo>
                  <a:pt x="0" y="0"/>
                </a:moveTo>
                <a:lnTo>
                  <a:pt x="6627537" y="0"/>
                </a:lnTo>
                <a:lnTo>
                  <a:pt x="6627537" y="5727502"/>
                </a:lnTo>
                <a:lnTo>
                  <a:pt x="0" y="572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r>
              <a:rPr lang="sv-FI" sz="120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802FC38-14A1-8741-8A42-01D36EEE0FAE}"/>
              </a:ext>
            </a:extLst>
          </p:cNvPr>
          <p:cNvSpPr/>
          <p:nvPr/>
        </p:nvSpPr>
        <p:spPr>
          <a:xfrm>
            <a:off x="10657039" y="1935092"/>
            <a:ext cx="1698322" cy="3606437"/>
          </a:xfrm>
          <a:custGeom>
            <a:avLst/>
            <a:gdLst/>
            <a:ahLst/>
            <a:cxnLst/>
            <a:rect l="l" t="t" r="r" b="b"/>
            <a:pathLst>
              <a:path w="2547483" h="5409656">
                <a:moveTo>
                  <a:pt x="0" y="0"/>
                </a:moveTo>
                <a:lnTo>
                  <a:pt x="2547484" y="0"/>
                </a:lnTo>
                <a:lnTo>
                  <a:pt x="2547484" y="5409656"/>
                </a:lnTo>
                <a:lnTo>
                  <a:pt x="0" y="5409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sv-FI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15C2D08-DF83-D79B-FB3F-73768D9F1F29}"/>
              </a:ext>
            </a:extLst>
          </p:cNvPr>
          <p:cNvSpPr/>
          <p:nvPr/>
        </p:nvSpPr>
        <p:spPr>
          <a:xfrm>
            <a:off x="10222680" y="5975480"/>
            <a:ext cx="1283521" cy="393441"/>
          </a:xfrm>
          <a:custGeom>
            <a:avLst/>
            <a:gdLst/>
            <a:ahLst/>
            <a:cxnLst/>
            <a:rect l="l" t="t" r="r" b="b"/>
            <a:pathLst>
              <a:path w="1925281" h="590161">
                <a:moveTo>
                  <a:pt x="0" y="0"/>
                </a:moveTo>
                <a:lnTo>
                  <a:pt x="1925281" y="0"/>
                </a:lnTo>
                <a:lnTo>
                  <a:pt x="1925281" y="590162"/>
                </a:lnTo>
                <a:lnTo>
                  <a:pt x="0" y="5901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sv-FI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AD89D66-4B75-BDF9-8AF9-3E3037A41E50}"/>
              </a:ext>
            </a:extLst>
          </p:cNvPr>
          <p:cNvSpPr txBox="1"/>
          <p:nvPr/>
        </p:nvSpPr>
        <p:spPr>
          <a:xfrm>
            <a:off x="943047" y="416385"/>
            <a:ext cx="5790361" cy="68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699"/>
              </a:lnSpc>
              <a:spcBef>
                <a:spcPct val="0"/>
              </a:spcBef>
            </a:pPr>
            <a:r>
              <a:rPr lang="en-US" sz="4400" b="1" err="1">
                <a:solidFill>
                  <a:srgbClr val="EA5B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Frågesport</a:t>
            </a:r>
            <a:endParaRPr lang="en-US" sz="4400" b="1">
              <a:solidFill>
                <a:srgbClr val="EA5B0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B5BCC06-0755-4F81-8A15-327AA4F2E094}"/>
              </a:ext>
            </a:extLst>
          </p:cNvPr>
          <p:cNvSpPr txBox="1"/>
          <p:nvPr/>
        </p:nvSpPr>
        <p:spPr>
          <a:xfrm>
            <a:off x="943047" y="1235705"/>
            <a:ext cx="9620875" cy="5130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sv-SE" sz="1400" b="1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Syfte</a:t>
            </a:r>
            <a:r>
              <a:rPr lang="sv-SE" sz="1400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</a:t>
            </a: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Att på ett lekfullt och interaktivt sätt öka elevernas kunskap om rusmedel.</a:t>
            </a:r>
          </a:p>
          <a:p>
            <a:pPr defTabSz="609630">
              <a:spcBef>
                <a:spcPct val="0"/>
              </a:spcBef>
            </a:pPr>
            <a:endParaRPr lang="sv-SE" sz="14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defTabSz="609630">
              <a:lnSpc>
                <a:spcPct val="150000"/>
              </a:lnSpc>
              <a:spcBef>
                <a:spcPct val="0"/>
              </a:spcBef>
            </a:pPr>
            <a:r>
              <a:rPr lang="sv-SE" sz="1400" b="1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Förberedelser</a:t>
            </a:r>
          </a:p>
          <a:p>
            <a:pPr marL="171450" indent="-171450" defTabSz="60963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Dela in klassen i två eller flera lag. 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Ge varje lag två skyltar eller lappar, en med texten Sant och en med texten Falskt.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defTabSz="609630">
              <a:lnSpc>
                <a:spcPct val="150000"/>
              </a:lnSpc>
              <a:spcBef>
                <a:spcPct val="0"/>
              </a:spcBef>
            </a:pPr>
            <a:r>
              <a:rPr lang="sv-SE" sz="1400" b="1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Så här går det till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Berätta för eleverna att ni ska ha en frågesport om ett särskilt rusmedel.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 upp ett påstående högt för hela klassen. Lagen diskuterar tillsammans om påståendet är sant eller falskt. Påminn om att alla i laget ska få komma till tals, att man lyssnar på varandra och visar respekt. Ibland behöver man kompromissa eller rösta för att komma fram till ett gemensamt beslut.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När båda lagen är färdiga visar de upp skylten med sitt svar.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Du berättar vilket alternativ som är rätt och går sedan igenom PEPP-rutan med fakta. Där förklaras varför påståendet var sant eller falskt. Det finns också länkar för den som vill fördjupa sig, men det är inget som krävs för övningen.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defTabSz="609630">
              <a:lnSpc>
                <a:spcPct val="150000"/>
              </a:lnSpc>
              <a:spcBef>
                <a:spcPct val="0"/>
              </a:spcBef>
            </a:pPr>
            <a:r>
              <a:rPr lang="sv-SE" sz="1400" b="1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Variation</a:t>
            </a:r>
          </a:p>
          <a:p>
            <a:pPr marL="171450" indent="-171450" defTabSz="60963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Skriv gärna upp poäng på tavlan om du vill skapa ett tävlingsmoment – det brukar öka engagemanget. </a:t>
            </a:r>
          </a:p>
          <a:p>
            <a:pPr marL="171450" indent="-171450" defTabSz="60963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 vissa klasser kan det passa bättre att inte räkna poäng, utan enbart uppmärksamma vilka lag som hade rätt. </a:t>
            </a:r>
            <a:endParaRPr lang="en-US" sz="14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7399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383970" y="1545770"/>
            <a:ext cx="8501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/>
              <a:t>Påstående 4:</a:t>
            </a:r>
          </a:p>
          <a:p>
            <a:pPr algn="ctr"/>
            <a:endParaRPr lang="sv-SE" sz="4400"/>
          </a:p>
          <a:p>
            <a:pPr algn="ctr"/>
            <a:r>
              <a:rPr lang="sv-SE" sz="4400"/>
              <a:t>Man kan bli nervös, rastlös och få hjärtklappning av koffein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131126" y="4804398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5232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346BF71-AA42-462A-745D-2C9C53AD8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A53FB75-285B-1524-06B7-49DE68E56C57}"/>
              </a:ext>
            </a:extLst>
          </p:cNvPr>
          <p:cNvSpPr txBox="1"/>
          <p:nvPr/>
        </p:nvSpPr>
        <p:spPr>
          <a:xfrm>
            <a:off x="957943" y="1730828"/>
            <a:ext cx="100475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3600" b="1"/>
              <a:t>Koffein </a:t>
            </a:r>
            <a:r>
              <a:rPr lang="sv-FI" sz="3600"/>
              <a:t>är ett ämne som </a:t>
            </a:r>
          </a:p>
          <a:p>
            <a:pPr algn="ctr"/>
            <a:r>
              <a:rPr lang="sv-FI" sz="3600"/>
              <a:t>på kort sikt motverkar trötthet.</a:t>
            </a:r>
          </a:p>
          <a:p>
            <a:pPr algn="ctr"/>
            <a:endParaRPr lang="sv-FI" sz="3600"/>
          </a:p>
          <a:p>
            <a:pPr algn="ctr"/>
            <a:r>
              <a:rPr lang="sv-FI" sz="3600"/>
              <a:t>Vid för stora intag av koffein kan ge illamående, nervositet, rastlöshet, hjärtklappning, muskeldarrningar och sömnproblem.</a:t>
            </a:r>
          </a:p>
        </p:txBody>
      </p:sp>
    </p:spTree>
    <p:extLst>
      <p:ext uri="{BB962C8B-B14F-4D97-AF65-F5344CB8AC3E}">
        <p14:creationId xmlns:p14="http://schemas.microsoft.com/office/powerpoint/2010/main" val="71287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170119" y="1360713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/>
              <a:t>Påstående 5:</a:t>
            </a:r>
          </a:p>
          <a:p>
            <a:pPr algn="ctr"/>
            <a:endParaRPr lang="sv-SE" sz="4400" b="1"/>
          </a:p>
          <a:p>
            <a:pPr algn="ctr"/>
            <a:r>
              <a:rPr lang="sv-SE" sz="4400"/>
              <a:t>Om man dricker en energidryck varje dag i ett år så kostar det ca 500€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229097" y="4833256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FF0000"/>
                </a:solidFill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18067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B19685D-E9F8-39A7-BD16-6ADCC243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1904999"/>
            <a:ext cx="885008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FI" sz="4000"/>
          </a:p>
          <a:p>
            <a:pPr algn="ctr"/>
            <a:r>
              <a:rPr lang="sv-SE" sz="4000"/>
              <a:t>Om man dricker en energidryck varje dag i ett år så kostar det så mycket som </a:t>
            </a:r>
          </a:p>
          <a:p>
            <a:pPr algn="ctr"/>
            <a:endParaRPr lang="sv-SE" sz="4000"/>
          </a:p>
          <a:p>
            <a:pPr algn="ctr"/>
            <a:r>
              <a:rPr lang="sv-SE" sz="6000"/>
              <a:t>ca 730€</a:t>
            </a:r>
          </a:p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3295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170118" y="1023257"/>
            <a:ext cx="92054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/>
              <a:t>Påstående 6:</a:t>
            </a:r>
          </a:p>
          <a:p>
            <a:pPr algn="ctr"/>
            <a:endParaRPr lang="sv-SE" sz="4400"/>
          </a:p>
          <a:p>
            <a:pPr algn="ctr"/>
            <a:r>
              <a:rPr lang="sv-SE" sz="4000"/>
              <a:t>En liten energidryck kan</a:t>
            </a:r>
          </a:p>
          <a:p>
            <a:pPr algn="ctr"/>
            <a:r>
              <a:rPr lang="sv-SE" sz="4000"/>
              <a:t>innehålla ca 26 g socker </a:t>
            </a:r>
          </a:p>
          <a:p>
            <a:pPr algn="ctr"/>
            <a:r>
              <a:rPr lang="sv-SE" sz="4000"/>
              <a:t>som motsvarar ca 8 sockerbitar eller 8 teskedar strösocker</a:t>
            </a:r>
          </a:p>
          <a:p>
            <a:pPr algn="ctr"/>
            <a:endParaRPr lang="sv-SE" sz="4400" b="1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185555" y="5040085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21063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A7D87F7-35EE-790C-A0F2-83D3C1EFB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1904999"/>
            <a:ext cx="885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FI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08A8C40-478D-62B8-AB0B-F05E7F9AC71F}"/>
              </a:ext>
            </a:extLst>
          </p:cNvPr>
          <p:cNvSpPr txBox="1"/>
          <p:nvPr/>
        </p:nvSpPr>
        <p:spPr>
          <a:xfrm>
            <a:off x="1866900" y="1904999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000"/>
              <a:t>Dom flesta energidrycker innehåller ungefär lika mycket socker som vanliga läskedrycker. </a:t>
            </a:r>
          </a:p>
          <a:p>
            <a:pPr algn="ctr"/>
            <a:endParaRPr lang="sv-FI" sz="4000"/>
          </a:p>
          <a:p>
            <a:pPr algn="ctr"/>
            <a:r>
              <a:rPr lang="sv-FI" sz="4000"/>
              <a:t>Socker skadar både tänder och övriga hälsan på många olika sätt.</a:t>
            </a:r>
          </a:p>
        </p:txBody>
      </p:sp>
    </p:spTree>
    <p:extLst>
      <p:ext uri="{BB962C8B-B14F-4D97-AF65-F5344CB8AC3E}">
        <p14:creationId xmlns:p14="http://schemas.microsoft.com/office/powerpoint/2010/main" val="158170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485805" y="1001485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/>
              <a:t>Påstående 7:</a:t>
            </a:r>
          </a:p>
          <a:p>
            <a:pPr algn="ctr"/>
            <a:endParaRPr lang="sv-SE" sz="4400"/>
          </a:p>
          <a:p>
            <a:pPr algn="ctr"/>
            <a:r>
              <a:rPr lang="sv-SE" sz="4400"/>
              <a:t>Är sportdrycker samma sak som energidrycker?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697183" y="4659085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FF0000"/>
                </a:solidFill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23488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284EAC5-4747-ACE5-9D76-B8F8F013D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1588953"/>
            <a:ext cx="88500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000"/>
              <a:t>Sportdrycker innehåller ämnen som hjälper kroppen att återställa vätskebalansen efter till exempel träning.</a:t>
            </a:r>
          </a:p>
          <a:p>
            <a:pPr algn="ctr"/>
            <a:endParaRPr lang="sv-FI" sz="4000"/>
          </a:p>
          <a:p>
            <a:pPr algn="ctr"/>
            <a:r>
              <a:rPr lang="sv-FI" sz="4000"/>
              <a:t>Sportdrycker innehåller inte koffein som energidrycker. </a:t>
            </a:r>
          </a:p>
          <a:p>
            <a:pPr algn="ctr"/>
            <a:endParaRPr lang="sv-FI" sz="4000"/>
          </a:p>
          <a:p>
            <a:pPr algn="ctr"/>
            <a:endParaRPr lang="sv-FI" sz="4000"/>
          </a:p>
          <a:p>
            <a:pPr algn="ctr"/>
            <a:endParaRPr lang="sv-FI" sz="4000"/>
          </a:p>
        </p:txBody>
      </p:sp>
    </p:spTree>
    <p:extLst>
      <p:ext uri="{BB962C8B-B14F-4D97-AF65-F5344CB8AC3E}">
        <p14:creationId xmlns:p14="http://schemas.microsoft.com/office/powerpoint/2010/main" val="2011969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Eos - diskussion om energidrycker">
            <a:hlinkClick r:id="" action="ppaction://media"/>
            <a:extLst>
              <a:ext uri="{FF2B5EF4-FFF2-40B4-BE49-F238E27FC236}">
                <a16:creationId xmlns:a16="http://schemas.microsoft.com/office/drawing/2014/main" id="{DDE316C5-278A-2FA1-E19A-50A2D11FDB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636" y="415649"/>
            <a:ext cx="10666728" cy="60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560" y="2553659"/>
            <a:ext cx="4852438" cy="3186191"/>
          </a:xfrm>
          <a:custGeom>
            <a:avLst/>
            <a:gdLst/>
            <a:ahLst/>
            <a:cxnLst/>
            <a:rect l="l" t="t" r="r" b="b"/>
            <a:pathLst>
              <a:path w="7278657" h="4779286">
                <a:moveTo>
                  <a:pt x="0" y="0"/>
                </a:moveTo>
                <a:lnTo>
                  <a:pt x="7278657" y="0"/>
                </a:lnTo>
                <a:lnTo>
                  <a:pt x="7278657" y="4779286"/>
                </a:lnTo>
                <a:lnTo>
                  <a:pt x="0" y="4779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-131465" y="991559"/>
            <a:ext cx="685800" cy="3124200"/>
          </a:xfrm>
          <a:custGeom>
            <a:avLst/>
            <a:gdLst/>
            <a:ahLst/>
            <a:cxnLst/>
            <a:rect l="l" t="t" r="r" b="b"/>
            <a:pathLst>
              <a:path w="1028700" h="4686300">
                <a:moveTo>
                  <a:pt x="0" y="0"/>
                </a:moveTo>
                <a:lnTo>
                  <a:pt x="1028700" y="0"/>
                </a:lnTo>
                <a:lnTo>
                  <a:pt x="1028700" y="4686300"/>
                </a:lnTo>
                <a:lnTo>
                  <a:pt x="0" y="4686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523805" y="-38100"/>
            <a:ext cx="323991" cy="7199795"/>
          </a:xfrm>
          <a:custGeom>
            <a:avLst/>
            <a:gdLst/>
            <a:ahLst/>
            <a:cxnLst/>
            <a:rect l="l" t="t" r="r" b="b"/>
            <a:pathLst>
              <a:path w="485986" h="10799692">
                <a:moveTo>
                  <a:pt x="0" y="0"/>
                </a:moveTo>
                <a:lnTo>
                  <a:pt x="485986" y="0"/>
                </a:lnTo>
                <a:lnTo>
                  <a:pt x="485986" y="10799692"/>
                </a:lnTo>
                <a:lnTo>
                  <a:pt x="0" y="107996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0" y="5013888"/>
            <a:ext cx="2035411" cy="1844113"/>
          </a:xfrm>
          <a:custGeom>
            <a:avLst/>
            <a:gdLst/>
            <a:ahLst/>
            <a:cxnLst/>
            <a:rect l="l" t="t" r="r" b="b"/>
            <a:pathLst>
              <a:path w="3053116" h="2766169">
                <a:moveTo>
                  <a:pt x="0" y="0"/>
                </a:moveTo>
                <a:lnTo>
                  <a:pt x="3053116" y="0"/>
                </a:lnTo>
                <a:lnTo>
                  <a:pt x="305311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0" y="3669768"/>
            <a:ext cx="4681878" cy="3188232"/>
          </a:xfrm>
          <a:custGeom>
            <a:avLst/>
            <a:gdLst/>
            <a:ahLst/>
            <a:cxnLst/>
            <a:rect l="l" t="t" r="r" b="b"/>
            <a:pathLst>
              <a:path w="7022817" h="4782348">
                <a:moveTo>
                  <a:pt x="0" y="0"/>
                </a:moveTo>
                <a:lnTo>
                  <a:pt x="7022817" y="0"/>
                </a:lnTo>
                <a:lnTo>
                  <a:pt x="7022817" y="4782348"/>
                </a:lnTo>
                <a:lnTo>
                  <a:pt x="0" y="47823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3517801" y="1871652"/>
            <a:ext cx="5156397" cy="2032497"/>
          </a:xfrm>
          <a:custGeom>
            <a:avLst/>
            <a:gdLst/>
            <a:ahLst/>
            <a:cxnLst/>
            <a:rect l="l" t="t" r="r" b="b"/>
            <a:pathLst>
              <a:path w="7734596" h="3048745">
                <a:moveTo>
                  <a:pt x="0" y="0"/>
                </a:moveTo>
                <a:lnTo>
                  <a:pt x="7734596" y="0"/>
                </a:lnTo>
                <a:lnTo>
                  <a:pt x="7734596" y="3048745"/>
                </a:lnTo>
                <a:lnTo>
                  <a:pt x="0" y="30487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grpSp>
        <p:nvGrpSpPr>
          <p:cNvPr id="9" name="Group 9"/>
          <p:cNvGrpSpPr/>
          <p:nvPr/>
        </p:nvGrpSpPr>
        <p:grpSpPr>
          <a:xfrm>
            <a:off x="6096000" y="-341795"/>
            <a:ext cx="6230047" cy="7199795"/>
            <a:chOff x="0" y="0"/>
            <a:chExt cx="12460093" cy="14399589"/>
          </a:xfrm>
        </p:grpSpPr>
        <p:sp>
          <p:nvSpPr>
            <p:cNvPr id="10" name="Freeform 10"/>
            <p:cNvSpPr/>
            <p:nvPr/>
          </p:nvSpPr>
          <p:spPr>
            <a:xfrm>
              <a:off x="10496409" y="0"/>
              <a:ext cx="647982" cy="14399589"/>
            </a:xfrm>
            <a:custGeom>
              <a:avLst/>
              <a:gdLst/>
              <a:ahLst/>
              <a:cxnLst/>
              <a:rect l="l" t="t" r="r" b="b"/>
              <a:pathLst>
                <a:path w="647982" h="14399589">
                  <a:moveTo>
                    <a:pt x="0" y="0"/>
                  </a:moveTo>
                  <a:lnTo>
                    <a:pt x="647982" y="0"/>
                  </a:lnTo>
                  <a:lnTo>
                    <a:pt x="647982" y="14399589"/>
                  </a:lnTo>
                  <a:lnTo>
                    <a:pt x="0" y="1439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77464" y="3657"/>
              <a:ext cx="6067031" cy="4103064"/>
            </a:xfrm>
            <a:custGeom>
              <a:avLst/>
              <a:gdLst/>
              <a:ahLst/>
              <a:cxnLst/>
              <a:rect l="l" t="t" r="r" b="b"/>
              <a:pathLst>
                <a:path w="6067031" h="4103064">
                  <a:moveTo>
                    <a:pt x="0" y="0"/>
                  </a:moveTo>
                  <a:lnTo>
                    <a:pt x="6067031" y="0"/>
                  </a:lnTo>
                  <a:lnTo>
                    <a:pt x="6067031" y="4103064"/>
                  </a:lnTo>
                  <a:lnTo>
                    <a:pt x="0" y="410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246160"/>
              <a:ext cx="7285190" cy="3618058"/>
            </a:xfrm>
            <a:custGeom>
              <a:avLst/>
              <a:gdLst/>
              <a:ahLst/>
              <a:cxnLst/>
              <a:rect l="l" t="t" r="r" b="b"/>
              <a:pathLst>
                <a:path w="7285190" h="3618058">
                  <a:moveTo>
                    <a:pt x="0" y="0"/>
                  </a:moveTo>
                  <a:lnTo>
                    <a:pt x="7285190" y="0"/>
                  </a:lnTo>
                  <a:lnTo>
                    <a:pt x="7285190" y="3618058"/>
                  </a:lnTo>
                  <a:lnTo>
                    <a:pt x="0" y="361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530"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028897" y="683589"/>
              <a:ext cx="5431196" cy="5107317"/>
            </a:xfrm>
            <a:custGeom>
              <a:avLst/>
              <a:gdLst/>
              <a:ahLst/>
              <a:cxnLst/>
              <a:rect l="l" t="t" r="r" b="b"/>
              <a:pathLst>
                <a:path w="5431196" h="5107317">
                  <a:moveTo>
                    <a:pt x="0" y="0"/>
                  </a:moveTo>
                  <a:lnTo>
                    <a:pt x="5431196" y="0"/>
                  </a:lnTo>
                  <a:lnTo>
                    <a:pt x="5431196" y="5107317"/>
                  </a:lnTo>
                  <a:lnTo>
                    <a:pt x="0" y="5107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99634" y="5763260"/>
            <a:ext cx="2589597" cy="40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X.X.2025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8599634" y="4586925"/>
            <a:ext cx="3592366" cy="2352669"/>
          </a:xfrm>
          <a:custGeom>
            <a:avLst/>
            <a:gdLst/>
            <a:ahLst/>
            <a:cxnLst/>
            <a:rect l="l" t="t" r="r" b="b"/>
            <a:pathLst>
              <a:path w="5388549" h="3529004">
                <a:moveTo>
                  <a:pt x="0" y="0"/>
                </a:moveTo>
                <a:lnTo>
                  <a:pt x="5388549" y="0"/>
                </a:lnTo>
                <a:lnTo>
                  <a:pt x="5388549" y="3529004"/>
                </a:lnTo>
                <a:lnTo>
                  <a:pt x="0" y="3529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69350-81C6-F4A9-0996-E87DA7AF4BFE}"/>
              </a:ext>
            </a:extLst>
          </p:cNvPr>
          <p:cNvSpPr txBox="1"/>
          <p:nvPr/>
        </p:nvSpPr>
        <p:spPr>
          <a:xfrm>
            <a:off x="3337901" y="3643244"/>
            <a:ext cx="5516196" cy="104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8"/>
              </a:lnSpc>
              <a:spcBef>
                <a:spcPct val="0"/>
              </a:spcBef>
            </a:pPr>
            <a:r>
              <a:rPr lang="en-US" sz="6106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Energidrycker</a:t>
            </a:r>
            <a:endParaRPr lang="en-US" sz="6106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14204" y="2949293"/>
            <a:ext cx="9561577" cy="4135382"/>
          </a:xfrm>
          <a:custGeom>
            <a:avLst/>
            <a:gdLst/>
            <a:ahLst/>
            <a:cxnLst/>
            <a:rect l="l" t="t" r="r" b="b"/>
            <a:pathLst>
              <a:path w="14342366" h="6203073">
                <a:moveTo>
                  <a:pt x="0" y="0"/>
                </a:moveTo>
                <a:lnTo>
                  <a:pt x="14342366" y="0"/>
                </a:lnTo>
                <a:lnTo>
                  <a:pt x="14342366" y="6203073"/>
                </a:lnTo>
                <a:lnTo>
                  <a:pt x="0" y="620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6096000" y="2575560"/>
            <a:ext cx="6096000" cy="4282440"/>
          </a:xfrm>
          <a:custGeom>
            <a:avLst/>
            <a:gdLst/>
            <a:ahLst/>
            <a:cxnLst/>
            <a:rect l="l" t="t" r="r" b="b"/>
            <a:pathLst>
              <a:path w="9144000" h="6423660">
                <a:moveTo>
                  <a:pt x="0" y="0"/>
                </a:moveTo>
                <a:lnTo>
                  <a:pt x="9144000" y="0"/>
                </a:lnTo>
                <a:lnTo>
                  <a:pt x="9144000" y="6423660"/>
                </a:lnTo>
                <a:lnTo>
                  <a:pt x="0" y="642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3037170" y="-192391"/>
            <a:ext cx="7534173" cy="1309063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10490269" y="1"/>
            <a:ext cx="1814772" cy="2297995"/>
          </a:xfrm>
          <a:custGeom>
            <a:avLst/>
            <a:gdLst/>
            <a:ahLst/>
            <a:cxnLst/>
            <a:rect l="l" t="t" r="r" b="b"/>
            <a:pathLst>
              <a:path w="2722158" h="3446993">
                <a:moveTo>
                  <a:pt x="0" y="0"/>
                </a:moveTo>
                <a:lnTo>
                  <a:pt x="2722158" y="0"/>
                </a:lnTo>
                <a:lnTo>
                  <a:pt x="2722158" y="3446993"/>
                </a:lnTo>
                <a:lnTo>
                  <a:pt x="0" y="3446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7" name="Freeform 7"/>
          <p:cNvSpPr/>
          <p:nvPr/>
        </p:nvSpPr>
        <p:spPr>
          <a:xfrm>
            <a:off x="9098143" y="1095355"/>
            <a:ext cx="2770933" cy="2960409"/>
          </a:xfrm>
          <a:custGeom>
            <a:avLst/>
            <a:gdLst/>
            <a:ahLst/>
            <a:cxnLst/>
            <a:rect l="l" t="t" r="r" b="b"/>
            <a:pathLst>
              <a:path w="4703565" h="5081741">
                <a:moveTo>
                  <a:pt x="0" y="0"/>
                </a:moveTo>
                <a:lnTo>
                  <a:pt x="4703565" y="0"/>
                </a:lnTo>
                <a:lnTo>
                  <a:pt x="4703565" y="5081742"/>
                </a:lnTo>
                <a:lnTo>
                  <a:pt x="0" y="5081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-131223" y="5016984"/>
            <a:ext cx="3168392" cy="1841181"/>
          </a:xfrm>
          <a:custGeom>
            <a:avLst/>
            <a:gdLst/>
            <a:ahLst/>
            <a:cxnLst/>
            <a:rect l="l" t="t" r="r" b="b"/>
            <a:pathLst>
              <a:path w="4752588" h="2761771">
                <a:moveTo>
                  <a:pt x="0" y="0"/>
                </a:moveTo>
                <a:lnTo>
                  <a:pt x="4752588" y="0"/>
                </a:lnTo>
                <a:lnTo>
                  <a:pt x="4752588" y="2761771"/>
                </a:lnTo>
                <a:lnTo>
                  <a:pt x="0" y="27617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9" name="TextBox 9"/>
          <p:cNvSpPr txBox="1"/>
          <p:nvPr/>
        </p:nvSpPr>
        <p:spPr>
          <a:xfrm>
            <a:off x="3144180" y="3185330"/>
            <a:ext cx="5999820" cy="838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99"/>
              </a:lnSpc>
              <a:spcBef>
                <a:spcPct val="0"/>
              </a:spcBef>
            </a:pPr>
            <a:r>
              <a:rPr lang="en-US" sz="880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Frågesport</a:t>
            </a:r>
            <a:endParaRPr lang="en-US" sz="880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E45EE48-F24E-C23B-1AE3-A5444BD205AC}"/>
              </a:ext>
            </a:extLst>
          </p:cNvPr>
          <p:cNvSpPr/>
          <p:nvPr/>
        </p:nvSpPr>
        <p:spPr>
          <a:xfrm rot="18123507">
            <a:off x="-2846402" y="-1020125"/>
            <a:ext cx="8032085" cy="2503838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362198" y="1469570"/>
            <a:ext cx="8501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/>
              <a:t>Påstående 1:</a:t>
            </a:r>
          </a:p>
          <a:p>
            <a:pPr algn="ctr"/>
            <a:endParaRPr lang="sv-SE" sz="4400"/>
          </a:p>
          <a:p>
            <a:pPr algn="ctr"/>
            <a:r>
              <a:rPr lang="sv-SE" sz="4400"/>
              <a:t>Det är 15 års åldersgräns på att    köpa energidrycker i Finland</a:t>
            </a:r>
            <a:endParaRPr lang="sv-FI" sz="44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207325" y="4724244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FF0000"/>
                </a:solidFill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33469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4FD54B6-5A97-5B58-1858-190D6B8F4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829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1396006"/>
            <a:ext cx="88500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FI" sz="4000"/>
          </a:p>
          <a:p>
            <a:pPr algn="ctr"/>
            <a:r>
              <a:rPr lang="sv-FI" sz="4000"/>
              <a:t>Det finns ingen åldersgräns på energidrycker idag.</a:t>
            </a:r>
          </a:p>
          <a:p>
            <a:pPr algn="ctr"/>
            <a:r>
              <a:rPr lang="sv-FI" sz="4000"/>
              <a:t>Men Institutet för hälsa och välfärd (THL) rekommenderar att energidrycker inte säljs till personer yngre än 15 år.</a:t>
            </a:r>
          </a:p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9442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B73FA4-803F-834E-2A6D-3340C8BB3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6537A5C-C840-24B5-A9D8-18DB8F47B9DE}"/>
              </a:ext>
            </a:extLst>
          </p:cNvPr>
          <p:cNvSpPr txBox="1"/>
          <p:nvPr/>
        </p:nvSpPr>
        <p:spPr>
          <a:xfrm>
            <a:off x="1868716" y="1306286"/>
            <a:ext cx="93435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400" b="1"/>
              <a:t>Påstående 2:</a:t>
            </a:r>
          </a:p>
          <a:p>
            <a:pPr algn="ctr"/>
            <a:endParaRPr lang="sv-FI" sz="4400"/>
          </a:p>
          <a:p>
            <a:pPr algn="ctr"/>
            <a:r>
              <a:rPr lang="sv-SE" sz="4400"/>
              <a:t>En energidryck innehåller lika mycket koffein som en halv kopp kaffe.</a:t>
            </a:r>
            <a:endParaRPr lang="sv-FI" sz="4400"/>
          </a:p>
          <a:p>
            <a:endParaRPr lang="sv-FI" sz="44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CEB7F47-0D72-5831-FA3D-A8CC3102A274}"/>
              </a:ext>
            </a:extLst>
          </p:cNvPr>
          <p:cNvSpPr txBox="1"/>
          <p:nvPr/>
        </p:nvSpPr>
        <p:spPr>
          <a:xfrm>
            <a:off x="5138057" y="4956796"/>
            <a:ext cx="404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6000">
                <a:solidFill>
                  <a:srgbClr val="FF0000"/>
                </a:solidFill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21599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8338AF9-6782-533A-869C-23C3573B4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796143" y="1621971"/>
            <a:ext cx="88500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FI" sz="4000"/>
          </a:p>
          <a:p>
            <a:pPr algn="ctr"/>
            <a:endParaRPr lang="sv-FI" sz="4000"/>
          </a:p>
          <a:p>
            <a:pPr algn="ctr"/>
            <a:r>
              <a:rPr lang="sv-FI" sz="4000"/>
              <a:t>En energidryck innehåller ungefär lika mycket koffein som i 2-3 koppar kaffe </a:t>
            </a:r>
          </a:p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6803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296884" y="1426028"/>
            <a:ext cx="8501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/>
              <a:t>Påstående 3:</a:t>
            </a:r>
          </a:p>
          <a:p>
            <a:pPr algn="ctr"/>
            <a:endParaRPr lang="sv-SE" sz="4400" b="1"/>
          </a:p>
          <a:p>
            <a:pPr algn="ctr"/>
            <a:r>
              <a:rPr lang="sv-SE" sz="4400"/>
              <a:t>Man kan bli beroende av energidrycker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371003D-DA43-E84D-F08E-C887C4E5671E}"/>
              </a:ext>
            </a:extLst>
          </p:cNvPr>
          <p:cNvSpPr txBox="1"/>
          <p:nvPr/>
        </p:nvSpPr>
        <p:spPr>
          <a:xfrm>
            <a:off x="4131126" y="4804398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25419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3547A-F40A-C627-DE40-4E1C76C0F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1904999"/>
            <a:ext cx="88500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FI" sz="4000"/>
          </a:p>
          <a:p>
            <a:pPr algn="ctr"/>
            <a:endParaRPr lang="sv-FI" sz="4000"/>
          </a:p>
          <a:p>
            <a:pPr algn="ctr"/>
            <a:r>
              <a:rPr lang="sv-FI" sz="4000"/>
              <a:t>Koffein är ämnet i energidrycker som är beroendeframkallande</a:t>
            </a:r>
          </a:p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8896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2680BD-1CFB-4417-81B1-B3620F95D5B2}">
  <ds:schemaRefs>
    <ds:schemaRef ds:uri="a2dbb736-59a8-4798-93cb-5a03d1fa9f7b"/>
    <ds:schemaRef ds:uri="a33c9caf-926e-46b4-ad4d-d40aa3b761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AA9323-1B02-4574-A7F1-C1E130EDE7D1}">
  <ds:schemaRefs>
    <ds:schemaRef ds:uri="a2dbb736-59a8-4798-93cb-5a03d1fa9f7b"/>
    <ds:schemaRef ds:uri="a33c9caf-926e-46b4-ad4d-d40aa3b761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revision>1</cp:revision>
  <dcterms:created xsi:type="dcterms:W3CDTF">2024-08-28T12:19:01Z</dcterms:created>
  <dcterms:modified xsi:type="dcterms:W3CDTF">2025-08-27T07:11:53Z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