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93" r:id="rId5"/>
    <p:sldId id="298" r:id="rId6"/>
    <p:sldId id="264" r:id="rId7"/>
    <p:sldId id="256" r:id="rId8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D84124-C12A-4333-8C31-822F1F258318}" v="2" dt="2025-08-14T07:38:09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52537" autoAdjust="0"/>
  </p:normalViewPr>
  <p:slideViewPr>
    <p:cSldViewPr snapToGrid="0">
      <p:cViewPr varScale="1">
        <p:scale>
          <a:sx n="66" d="100"/>
          <a:sy n="66" d="100"/>
        </p:scale>
        <p:origin x="21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arina Bärdén" userId="d063a02a-c409-4d55-be66-48dac737f76e" providerId="ADAL" clId="{E0D84124-C12A-4333-8C31-822F1F258318}"/>
    <pc:docChg chg="addSld modSld">
      <pc:chgData name="Katarina Bärdén" userId="d063a02a-c409-4d55-be66-48dac737f76e" providerId="ADAL" clId="{E0D84124-C12A-4333-8C31-822F1F258318}" dt="2025-08-14T07:38:50.082" v="27" actId="20577"/>
      <pc:docMkLst>
        <pc:docMk/>
      </pc:docMkLst>
      <pc:sldChg chg="add">
        <pc:chgData name="Katarina Bärdén" userId="d063a02a-c409-4d55-be66-48dac737f76e" providerId="ADAL" clId="{E0D84124-C12A-4333-8C31-822F1F258318}" dt="2025-08-14T07:37:49.417" v="0"/>
        <pc:sldMkLst>
          <pc:docMk/>
          <pc:sldMk cId="0" sldId="256"/>
        </pc:sldMkLst>
      </pc:sldChg>
      <pc:sldChg chg="modNotesTx">
        <pc:chgData name="Katarina Bärdén" userId="d063a02a-c409-4d55-be66-48dac737f76e" providerId="ADAL" clId="{E0D84124-C12A-4333-8C31-822F1F258318}" dt="2025-08-14T07:38:50.082" v="27" actId="20577"/>
        <pc:sldMkLst>
          <pc:docMk/>
          <pc:sldMk cId="3346997472" sldId="264"/>
        </pc:sldMkLst>
      </pc:sldChg>
      <pc:sldChg chg="modSp add mod">
        <pc:chgData name="Katarina Bärdén" userId="d063a02a-c409-4d55-be66-48dac737f76e" providerId="ADAL" clId="{E0D84124-C12A-4333-8C31-822F1F258318}" dt="2025-08-14T07:38:19.981" v="26" actId="20577"/>
        <pc:sldMkLst>
          <pc:docMk/>
          <pc:sldMk cId="1459768707" sldId="293"/>
        </pc:sldMkLst>
        <pc:spChg chg="mod">
          <ac:chgData name="Katarina Bärdén" userId="d063a02a-c409-4d55-be66-48dac737f76e" providerId="ADAL" clId="{E0D84124-C12A-4333-8C31-822F1F258318}" dt="2025-08-14T07:38:19.981" v="26" actId="20577"/>
          <ac:spMkLst>
            <pc:docMk/>
            <pc:sldMk cId="1459768707" sldId="293"/>
            <ac:spMk id="6" creationId="{3AAC3FE4-E835-D6F0-6A7C-1757CCCB3DB6}"/>
          </ac:spMkLst>
        </pc:spChg>
      </pc:sldChg>
      <pc:sldChg chg="add">
        <pc:chgData name="Katarina Bärdén" userId="d063a02a-c409-4d55-be66-48dac737f76e" providerId="ADAL" clId="{E0D84124-C12A-4333-8C31-822F1F258318}" dt="2025-08-14T07:38:09.911" v="1"/>
        <pc:sldMkLst>
          <pc:docMk/>
          <pc:sldMk cId="0" sldId="2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DFD21-1416-4510-90AC-08841DD178AD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C4FF6-F0C8-4E5B-8FA5-81D0E18F69D8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08828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59AE9-9D80-7919-8460-EB24AC9E3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0210BDD-C8E9-6DA5-98C6-EBCE6388EE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F4A4735-F769-B8A0-287D-37F7EAEAD9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sv-SE" dirty="0"/>
              <a:t>Se sista bild för </a:t>
            </a:r>
            <a:r>
              <a:rPr lang="sv-SE" dirty="0" err="1"/>
              <a:t>instuktioner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7D0D3F4-8E4F-B97B-5062-E6946F554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4ABE1-6E70-40A3-BE8C-C0B21CA8C0DF}" type="slidenum">
              <a:rPr kumimoji="0" lang="sv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611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0"/>
              <a:t>Be alla elever att fundera några sekunder och sedan gå till det påstående som de tycker stämmer mest överens om hur de själva tycker.</a:t>
            </a:r>
          </a:p>
          <a:p>
            <a:endParaRPr lang="sv-FI" dirty="0"/>
          </a:p>
          <a:p>
            <a:r>
              <a:rPr lang="sv-FI" dirty="0"/>
              <a:t>När de ställt sig i ett hörn, be dem reflektera kring t.ex.</a:t>
            </a:r>
          </a:p>
          <a:p>
            <a:pPr marL="171450" indent="-171450">
              <a:buFontTx/>
              <a:buChar char="-"/>
            </a:pPr>
            <a:r>
              <a:rPr lang="sv-FI" dirty="0"/>
              <a:t>Varför håller du med detta påstående?</a:t>
            </a:r>
          </a:p>
          <a:p>
            <a:pPr marL="171450" indent="-171450">
              <a:buFontTx/>
              <a:buChar char="-"/>
            </a:pPr>
            <a:r>
              <a:rPr lang="sv-FI" dirty="0"/>
              <a:t>Vad tror du är bra med din syn på reklam för rusmedel?</a:t>
            </a:r>
          </a:p>
          <a:p>
            <a:pPr marL="171450" indent="-171450">
              <a:buFontTx/>
              <a:buChar char="-"/>
            </a:pPr>
            <a:r>
              <a:rPr lang="sv-FI" dirty="0"/>
              <a:t>Vad är de största riskerna eller nackdelarna med din ståndpunkt?</a:t>
            </a:r>
          </a:p>
          <a:p>
            <a:pPr marL="171450" indent="-171450">
              <a:buFontTx/>
              <a:buChar char="-"/>
            </a:pPr>
            <a:endParaRPr lang="sv-FI" dirty="0"/>
          </a:p>
          <a:p>
            <a:pPr marL="0" indent="0">
              <a:buFontTx/>
              <a:buNone/>
            </a:pPr>
            <a:r>
              <a:rPr lang="sv-FI" dirty="0"/>
              <a:t>Efter 5-7 minuter, be eleverna att byta hörn om de känner att de blivit övertygade om en annan åsikt eller om de vill höra andra perspektiv.</a:t>
            </a:r>
          </a:p>
          <a:p>
            <a:pPr marL="0" indent="0">
              <a:buFontTx/>
              <a:buNone/>
            </a:pPr>
            <a:r>
              <a:rPr lang="sv-FI" dirty="0"/>
              <a:t>Ge dem 3-5 minuter att diskutera sina nya åsikter i det nya hörnet.</a:t>
            </a:r>
          </a:p>
          <a:p>
            <a:pPr marL="0" indent="0">
              <a:buFontTx/>
              <a:buNone/>
            </a:pPr>
            <a:endParaRPr lang="sv-FI" dirty="0"/>
          </a:p>
          <a:p>
            <a:pPr marL="0" indent="0">
              <a:buFontTx/>
              <a:buNone/>
            </a:pPr>
            <a:r>
              <a:rPr lang="sv-FI" dirty="0"/>
              <a:t>Reflektion och avslutning:</a:t>
            </a:r>
          </a:p>
          <a:p>
            <a:pPr marL="171450" indent="-171450">
              <a:buFontTx/>
              <a:buChar char="-"/>
            </a:pPr>
            <a:r>
              <a:rPr lang="sv-FI" dirty="0"/>
              <a:t>Samla eleverna och be dem dela med sig av sina tankar och reflektioner. </a:t>
            </a:r>
          </a:p>
          <a:p>
            <a:pPr marL="628650" lvl="1" indent="-171450">
              <a:buFontTx/>
              <a:buChar char="-"/>
            </a:pPr>
            <a:r>
              <a:rPr lang="sv-FI" dirty="0"/>
              <a:t>Har du ändrat åsikt under diskussionen? På vilket sätt?</a:t>
            </a:r>
          </a:p>
          <a:p>
            <a:pPr marL="628650" lvl="1" indent="-171450">
              <a:buFontTx/>
              <a:buChar char="-"/>
            </a:pPr>
            <a:r>
              <a:rPr lang="sv-FI" dirty="0"/>
              <a:t>Vad tycker du är de största problemen med reklam för rusmedel?</a:t>
            </a:r>
          </a:p>
          <a:p>
            <a:pPr marL="628650" lvl="1" indent="-171450">
              <a:buFontTx/>
              <a:buChar char="-"/>
            </a:pPr>
            <a:r>
              <a:rPr lang="sv-FI" dirty="0"/>
              <a:t>Tror du att reklam har en stor påverkan på människor, särskilt unga?</a:t>
            </a:r>
          </a:p>
          <a:p>
            <a:pPr marL="628650" lvl="1" indent="-171450">
              <a:buFontTx/>
              <a:buChar char="-"/>
            </a:pPr>
            <a:endParaRPr lang="sv-FI" dirty="0"/>
          </a:p>
          <a:p>
            <a:pPr marL="457200" lvl="1" indent="0">
              <a:buFontTx/>
              <a:buNone/>
            </a:pPr>
            <a:r>
              <a:rPr lang="sv-FI" dirty="0"/>
              <a:t>FÖRSLAG PÅ FRÅGOR TILL DISKUSSIONEN I HÖRNEN:</a:t>
            </a:r>
          </a:p>
          <a:p>
            <a:pPr marL="685800" lvl="1" indent="-228600">
              <a:buFontTx/>
              <a:buAutoNum type="arabicPeriod"/>
            </a:pPr>
            <a:r>
              <a:rPr lang="sv-FI" dirty="0"/>
              <a:t>”Reklam för rusmedel är okej för vuxna”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sv-FI" dirty="0"/>
              <a:t>Vad är det positiva med att tillåta reklam för rusmedel till vuxna?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sv-FI" dirty="0"/>
              <a:t>Kan vuxna göra egna medvetna val utan påverkan från reklam?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sv-FI" dirty="0"/>
              <a:t>Vilka risker ser du med denna typ av reklam?</a:t>
            </a:r>
          </a:p>
          <a:p>
            <a:pPr marL="685800" lvl="1" indent="-228600">
              <a:buFont typeface="+mj-lt"/>
              <a:buAutoNum type="arabicPeriod"/>
            </a:pPr>
            <a:r>
              <a:rPr lang="sv-FI" dirty="0"/>
              <a:t>”All reklam för rusmedel bör förbjudas”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sv-FI" dirty="0"/>
              <a:t>Varför tycker du att all reklam för rusmedel bör förbjudas?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sv-FI" dirty="0"/>
              <a:t>Finns det en gräns mellan att skydda människor från skadliga påverkningar och att begränsa yttrandefriheten?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sv-FI" dirty="0"/>
              <a:t>Tror du att ett förbud skulle minska ungdomars användning av rusmedel?</a:t>
            </a:r>
          </a:p>
          <a:p>
            <a:pPr marL="685800" lvl="1" indent="-228600">
              <a:buFont typeface="+mj-lt"/>
              <a:buAutoNum type="arabicPeriod"/>
            </a:pPr>
            <a:r>
              <a:rPr lang="sv-FI" dirty="0"/>
              <a:t>”Reklam för rusmedel är okej eftersom folk har rätt att välja själva”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sv-FI" dirty="0"/>
              <a:t>Tycker du att människor alltid gör medvetna och informerade val när de ser reklam?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sv-FI" dirty="0"/>
              <a:t>Hur påverkar reklamen de beslut vi tar om alkohol eller tobak?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sv-FI" dirty="0"/>
              <a:t>Är reklamens påverkan på oss mer kraftfull än vi inser?</a:t>
            </a:r>
          </a:p>
          <a:p>
            <a:pPr marL="457200" lvl="1" indent="0">
              <a:buFontTx/>
              <a:buNone/>
            </a:pPr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4ABE1-6E70-40A3-BE8C-C0B21CA8C0DF}" type="slidenum">
              <a:rPr kumimoji="0" lang="sv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50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2311A6-53D3-F709-42E1-127AD9100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E925E33-2FD5-9869-8E18-B9EBB403F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072D9A-EE0B-7F36-A508-8510AB52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A62B86-DF11-2DFE-9B30-6628C418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C670BC-ED33-EBB7-1A16-908AB737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0816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4EF0DC-8742-4DFA-BDE4-65A286CF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4172E12-3107-30B6-EA50-046472D1F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98F5B0-3EAF-BC47-D000-E326861F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2B2784-48D7-7AE0-FC52-8E22BE3B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08775B-723A-F1A0-5F98-A137C31E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671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DFE545F-46A3-0BA3-3FB9-E44B2AEB6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47E7877-8315-512E-D660-8445DB01B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7BB0BF-FB91-EE57-1528-C52A8E68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C35FE6-FADE-05F3-BF2F-179F2BBE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8621D0-3F8D-B448-6B1F-2573D5C2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14414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3B16E5-96DF-8512-2366-685545F4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AA3A17-4A07-E9F9-1C52-4808E615E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65E0E7-69C6-E4ED-02FD-6E8E9584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82E9FE-8E79-9E98-F9DF-CEF44BAB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ECF3C2-3E5F-6285-D866-E388353E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7334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BF7B32-756B-607B-716F-E973BB5C9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C747FC-E997-CAF2-415A-D799415D7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E55091-0673-0A9C-B974-E7698FF0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16BFCC-90F8-CB91-860F-A0FFC2C3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7B2EA4-5F12-0DC7-8021-C3CDAF33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133260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09A516-5FCE-CB1B-A4BB-D19A3758C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B13F6B-7E4A-132A-FFC5-D5B6DE475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7A882A-72F1-C4CB-6328-EE56D69DB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6E5A6B7-233E-7A5D-DBF3-1BBC1518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B3AABB-5B80-E6CB-0C93-0344B552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60CAA7-2F0C-2A02-8FBF-3F5E8642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58833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DA84C-B619-D5D4-35E4-2F60F8EE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5E152D9-9DC8-0BAD-AC05-F0737E3DD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3688B08-9D8A-01A8-2DDF-CC2CA8EE3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42B34FE-9408-5EC4-4C8B-C690E5B77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11E766C-AB70-50EF-CC69-F49DD62E4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EFE6F96-DF79-53BA-F8D0-755C6042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9A5A337-5696-AA6E-9D61-98F0492E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05BE390-3EF4-1324-7032-301DE20C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50726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293842-2B84-B680-36AE-4A90F3C4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E3DF765-A272-8BBE-58B3-2348E4921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4FC51BC-6B85-FF07-EA29-CA81E31E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B4AE91A-608F-0988-1EBD-53FDA4F2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21395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9DC3564-FBC1-2809-C0DC-55829163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06532CC-975E-F7A5-C596-9D27DFFB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5988E0A-6473-7B24-D557-7B867026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94305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BADF84-4AAC-6967-4F89-4852B69D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EC5102-9423-4243-F7AD-A27722A3C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7D04E4-F8B1-E053-A949-8BEB490C3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9087A95-7CFE-E2AE-D976-0B8AD666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C296ABB-072C-C789-8128-867C8C85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89B5404-D300-640F-93F7-BA2BD1B7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81878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3F73DA-B777-49F3-7F59-44BC572A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C7535C0-955C-2535-40C0-722FC50C9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DA5024-C388-B0AF-59A6-EC5A2C068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55D5287-3974-E1DC-35E2-28787275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18AF609-E125-3A62-BFF3-15E90490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E8A35C-3AF4-263C-CD64-05265293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11306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42DFBDA-DCAB-B8F7-806A-3BFC6E3E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C7E441-1F5F-3CEF-3472-F6451AEA5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22D5C6-EFE8-7171-5DAA-41C4010F2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77A73D-B841-48CA-9EE6-CCD52E159224}" type="datetimeFigureOut">
              <a:rPr lang="sv-FI" smtClean="0"/>
              <a:t>2025-08-14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E3EC7F-3F90-AA95-9364-8ADB681B8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FAE117-815B-0D3F-3BFC-0A6432C3B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41446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707A1-802A-A88C-9B1E-DF5609E7F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CAE332DA-DCF4-ED75-D368-B661F1261322}"/>
              </a:ext>
            </a:extLst>
          </p:cNvPr>
          <p:cNvSpPr txBox="1"/>
          <p:nvPr/>
        </p:nvSpPr>
        <p:spPr>
          <a:xfrm>
            <a:off x="3189514" y="4181051"/>
            <a:ext cx="5519057" cy="1057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9C79547-CBF0-5A13-61E1-A2723FA5A0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4F25C7C-0459-35B2-1333-A1AEB59B93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3F0BF98-265F-964F-EE17-BCEFB855B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59"/>
            <a:ext cx="12334277" cy="6922007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31C0386-84E0-012E-7DA9-F8543CD32052}"/>
              </a:ext>
            </a:extLst>
          </p:cNvPr>
          <p:cNvSpPr txBox="1"/>
          <p:nvPr/>
        </p:nvSpPr>
        <p:spPr>
          <a:xfrm>
            <a:off x="2721802" y="2592185"/>
            <a:ext cx="6318503" cy="1572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885A4EE-B1B3-49E6-226E-F285F1C5E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800" y="2202244"/>
            <a:ext cx="6390122" cy="1959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AE65A9E4-B13F-9B4A-0AA9-025EF3EB86AB}"/>
              </a:ext>
            </a:extLst>
          </p:cNvPr>
          <p:cNvSpPr txBox="1"/>
          <p:nvPr/>
        </p:nvSpPr>
        <p:spPr>
          <a:xfrm>
            <a:off x="3680349" y="4304267"/>
            <a:ext cx="5028222" cy="8087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AAC3FE4-E835-D6F0-6A7C-1757CCCB3DB6}"/>
              </a:ext>
            </a:extLst>
          </p:cNvPr>
          <p:cNvSpPr txBox="1"/>
          <p:nvPr/>
        </p:nvSpPr>
        <p:spPr>
          <a:xfrm>
            <a:off x="3027800" y="4355745"/>
            <a:ext cx="5961007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4800" dirty="0">
                <a:solidFill>
                  <a:srgbClr val="EA5B0C"/>
                </a:solidFill>
                <a:latin typeface="Lora" pitchFamily="2" charset="0"/>
              </a:rPr>
              <a:t>Rusmedel &amp; reklam</a:t>
            </a:r>
            <a:endParaRPr kumimoji="0" lang="sv-FI" sz="4800" b="0" i="0" u="none" strike="noStrike" kern="1200" cap="none" spc="0" normalizeH="0" baseline="0" noProof="0" dirty="0">
              <a:ln>
                <a:noFill/>
              </a:ln>
              <a:solidFill>
                <a:srgbClr val="EA5B0C"/>
              </a:solidFill>
              <a:effectLst/>
              <a:uLnTx/>
              <a:uFillTx/>
              <a:latin typeface="Lora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3600" b="0" i="0" u="none" strike="noStrike" kern="1200" cap="none" spc="0" normalizeH="0" baseline="0" noProof="0" dirty="0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Lora" pitchFamily="2" charset="0"/>
                <a:ea typeface="+mn-ea"/>
                <a:cs typeface="+mn-cs"/>
              </a:rPr>
              <a:t>Hö</a:t>
            </a:r>
            <a:r>
              <a:rPr kumimoji="0" lang="sv-FI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Lora" pitchFamily="2" charset="0"/>
                <a:ea typeface="+mn-ea"/>
                <a:cs typeface="+mn-cs"/>
              </a:rPr>
              <a:t>gstadiet</a:t>
            </a:r>
            <a:r>
              <a:rPr kumimoji="0" lang="sv-FI" sz="4800" b="0" i="0" u="none" strike="noStrike" kern="1200" cap="none" spc="0" normalizeH="0" baseline="0" noProof="0" dirty="0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Monsterra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3600" b="0" i="0" u="none" strike="noStrike" kern="1200" cap="none" spc="0" normalizeH="0" baseline="0" noProof="0" dirty="0">
              <a:ln>
                <a:noFill/>
              </a:ln>
              <a:solidFill>
                <a:srgbClr val="EA5B0C"/>
              </a:solidFill>
              <a:effectLst/>
              <a:uLnTx/>
              <a:uFillTx/>
              <a:latin typeface="Monsterrat"/>
              <a:ea typeface="+mn-ea"/>
              <a:cs typeface="+mn-cs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2B11E8E6-F596-6E7A-764C-5FCB904DED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9286" y="5724354"/>
            <a:ext cx="1469263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6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538176" y="3079299"/>
            <a:ext cx="9561577" cy="4135382"/>
          </a:xfrm>
          <a:custGeom>
            <a:avLst/>
            <a:gdLst/>
            <a:ahLst/>
            <a:cxnLst/>
            <a:rect l="l" t="t" r="r" b="b"/>
            <a:pathLst>
              <a:path w="14342366" h="6203073">
                <a:moveTo>
                  <a:pt x="0" y="0"/>
                </a:moveTo>
                <a:lnTo>
                  <a:pt x="14342366" y="0"/>
                </a:lnTo>
                <a:lnTo>
                  <a:pt x="14342366" y="6203073"/>
                </a:lnTo>
                <a:lnTo>
                  <a:pt x="0" y="62030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6096000" y="2619391"/>
            <a:ext cx="6096000" cy="4282440"/>
          </a:xfrm>
          <a:custGeom>
            <a:avLst/>
            <a:gdLst/>
            <a:ahLst/>
            <a:cxnLst/>
            <a:rect l="l" t="t" r="r" b="b"/>
            <a:pathLst>
              <a:path w="9144000" h="6423660">
                <a:moveTo>
                  <a:pt x="0" y="0"/>
                </a:moveTo>
                <a:lnTo>
                  <a:pt x="9144000" y="0"/>
                </a:lnTo>
                <a:lnTo>
                  <a:pt x="9144000" y="6423660"/>
                </a:lnTo>
                <a:lnTo>
                  <a:pt x="0" y="64236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3037170" y="-192391"/>
            <a:ext cx="7534173" cy="1309063"/>
          </a:xfrm>
          <a:custGeom>
            <a:avLst/>
            <a:gdLst/>
            <a:ahLst/>
            <a:cxnLst/>
            <a:rect l="l" t="t" r="r" b="b"/>
            <a:pathLst>
              <a:path w="11301259" h="1963594">
                <a:moveTo>
                  <a:pt x="0" y="0"/>
                </a:moveTo>
                <a:lnTo>
                  <a:pt x="11301259" y="0"/>
                </a:lnTo>
                <a:lnTo>
                  <a:pt x="11301259" y="1963593"/>
                </a:lnTo>
                <a:lnTo>
                  <a:pt x="0" y="1963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490269" y="1"/>
            <a:ext cx="1814772" cy="2297995"/>
          </a:xfrm>
          <a:custGeom>
            <a:avLst/>
            <a:gdLst/>
            <a:ahLst/>
            <a:cxnLst/>
            <a:rect l="l" t="t" r="r" b="b"/>
            <a:pathLst>
              <a:path w="2722158" h="3446993">
                <a:moveTo>
                  <a:pt x="0" y="0"/>
                </a:moveTo>
                <a:lnTo>
                  <a:pt x="2722158" y="0"/>
                </a:lnTo>
                <a:lnTo>
                  <a:pt x="2722158" y="3446993"/>
                </a:lnTo>
                <a:lnTo>
                  <a:pt x="0" y="34469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364153" y="671770"/>
            <a:ext cx="2770933" cy="2960409"/>
          </a:xfrm>
          <a:custGeom>
            <a:avLst/>
            <a:gdLst/>
            <a:ahLst/>
            <a:cxnLst/>
            <a:rect l="l" t="t" r="r" b="b"/>
            <a:pathLst>
              <a:path w="4703565" h="5081741">
                <a:moveTo>
                  <a:pt x="0" y="0"/>
                </a:moveTo>
                <a:lnTo>
                  <a:pt x="4703565" y="0"/>
                </a:lnTo>
                <a:lnTo>
                  <a:pt x="4703565" y="5081742"/>
                </a:lnTo>
                <a:lnTo>
                  <a:pt x="0" y="50817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131223" y="5016984"/>
            <a:ext cx="3168392" cy="1841181"/>
          </a:xfrm>
          <a:custGeom>
            <a:avLst/>
            <a:gdLst/>
            <a:ahLst/>
            <a:cxnLst/>
            <a:rect l="l" t="t" r="r" b="b"/>
            <a:pathLst>
              <a:path w="4752588" h="2761771">
                <a:moveTo>
                  <a:pt x="0" y="0"/>
                </a:moveTo>
                <a:lnTo>
                  <a:pt x="4752588" y="0"/>
                </a:lnTo>
                <a:lnTo>
                  <a:pt x="4752588" y="2761771"/>
                </a:lnTo>
                <a:lnTo>
                  <a:pt x="0" y="27617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950355" y="2354407"/>
            <a:ext cx="7696200" cy="2141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Lora" pitchFamily="2" charset="0"/>
                <a:ea typeface="Montserrat Medium"/>
                <a:cs typeface="Montserrat Medium"/>
                <a:sym typeface="Montserrat Medium"/>
              </a:rPr>
              <a:t>Värderingsövning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EA5B0C"/>
              </a:solidFill>
              <a:effectLst/>
              <a:uLnTx/>
              <a:uFillTx/>
              <a:latin typeface="Lora" pitchFamily="2" charset="0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defTabSz="914400" rtl="0" eaLnBrk="1" fontAlgn="auto" latinLnBrk="0" hangingPunct="1">
              <a:lnSpc>
                <a:spcPts val="56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A5B0C"/>
              </a:solidFill>
              <a:effectLst/>
              <a:uLnTx/>
              <a:uFillTx/>
              <a:latin typeface="Lora" pitchFamily="2" charset="0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ctr" defTabSz="914400" rtl="0" eaLnBrk="1" fontAlgn="auto" latinLnBrk="0" hangingPunct="1">
              <a:lnSpc>
                <a:spcPts val="56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Lora" pitchFamily="2" charset="0"/>
                <a:ea typeface="Montserrat Medium"/>
                <a:cs typeface="Montserrat Medium"/>
                <a:sym typeface="Montserrat Medium"/>
              </a:rPr>
              <a:t>- Fyra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Lora" pitchFamily="2" charset="0"/>
                <a:ea typeface="Montserrat Medium"/>
                <a:cs typeface="Montserrat Medium"/>
                <a:sym typeface="Montserrat Medium"/>
              </a:rPr>
              <a:t>hörn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Lora" pitchFamily="2" charset="0"/>
                <a:ea typeface="Montserrat Medium"/>
                <a:cs typeface="Montserrat Medium"/>
                <a:sym typeface="Montserrat Medium"/>
              </a:rPr>
              <a:t> -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7E45EE48-F24E-C23B-1AE3-A5444BD205AC}"/>
              </a:ext>
            </a:extLst>
          </p:cNvPr>
          <p:cNvSpPr/>
          <p:nvPr/>
        </p:nvSpPr>
        <p:spPr>
          <a:xfrm rot="18123507">
            <a:off x="-2846402" y="-1020125"/>
            <a:ext cx="8032085" cy="2503838"/>
          </a:xfrm>
          <a:custGeom>
            <a:avLst/>
            <a:gdLst/>
            <a:ahLst/>
            <a:cxnLst/>
            <a:rect l="l" t="t" r="r" b="b"/>
            <a:pathLst>
              <a:path w="11301259" h="1963594">
                <a:moveTo>
                  <a:pt x="0" y="0"/>
                </a:moveTo>
                <a:lnTo>
                  <a:pt x="11301259" y="0"/>
                </a:lnTo>
                <a:lnTo>
                  <a:pt x="11301259" y="1963593"/>
                </a:lnTo>
                <a:lnTo>
                  <a:pt x="0" y="1963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C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ktangel 39">
            <a:extLst>
              <a:ext uri="{FF2B5EF4-FFF2-40B4-BE49-F238E27FC236}">
                <a16:creationId xmlns:a16="http://schemas.microsoft.com/office/drawing/2014/main" id="{54839C88-A604-2FDD-E692-F629C55BABBC}"/>
              </a:ext>
            </a:extLst>
          </p:cNvPr>
          <p:cNvSpPr/>
          <p:nvPr/>
        </p:nvSpPr>
        <p:spPr>
          <a:xfrm>
            <a:off x="0" y="3546867"/>
            <a:ext cx="6096000" cy="3433377"/>
          </a:xfrm>
          <a:prstGeom prst="rect">
            <a:avLst/>
          </a:prstGeom>
          <a:solidFill>
            <a:srgbClr val="F9FAFA"/>
          </a:solidFill>
          <a:ln>
            <a:solidFill>
              <a:srgbClr val="F9FAF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FE9192EF-6DF2-5491-55BB-18293F8050C0}"/>
              </a:ext>
            </a:extLst>
          </p:cNvPr>
          <p:cNvSpPr/>
          <p:nvPr/>
        </p:nvSpPr>
        <p:spPr>
          <a:xfrm>
            <a:off x="6102556" y="3460667"/>
            <a:ext cx="6096000" cy="3519577"/>
          </a:xfrm>
          <a:prstGeom prst="rect">
            <a:avLst/>
          </a:prstGeom>
          <a:solidFill>
            <a:srgbClr val="EAA03B"/>
          </a:solidFill>
          <a:ln>
            <a:solidFill>
              <a:srgbClr val="EAA0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340A28AA-B41E-A610-88A2-02CD47B6544E}"/>
              </a:ext>
            </a:extLst>
          </p:cNvPr>
          <p:cNvSpPr/>
          <p:nvPr/>
        </p:nvSpPr>
        <p:spPr>
          <a:xfrm>
            <a:off x="6096000" y="-1"/>
            <a:ext cx="6096000" cy="3519577"/>
          </a:xfrm>
          <a:prstGeom prst="rect">
            <a:avLst/>
          </a:prstGeom>
          <a:solidFill>
            <a:srgbClr val="01A99C"/>
          </a:solidFill>
          <a:ln>
            <a:solidFill>
              <a:srgbClr val="01A9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5943DD95-DB54-FF76-5786-03AA28C5D193}"/>
              </a:ext>
            </a:extLst>
          </p:cNvPr>
          <p:cNvSpPr txBox="1"/>
          <p:nvPr/>
        </p:nvSpPr>
        <p:spPr>
          <a:xfrm>
            <a:off x="1395263" y="206002"/>
            <a:ext cx="2876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E23DD4BD-92E5-3BCE-9BF0-652E2D62CACE}"/>
              </a:ext>
            </a:extLst>
          </p:cNvPr>
          <p:cNvSpPr txBox="1"/>
          <p:nvPr/>
        </p:nvSpPr>
        <p:spPr>
          <a:xfrm>
            <a:off x="574133" y="1229192"/>
            <a:ext cx="52290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 pitchFamily="2" charset="0"/>
                <a:ea typeface="+mn-ea"/>
                <a:cs typeface="+mn-cs"/>
              </a:rPr>
              <a:t>Jag tycker att reklam för rusmedel är okej så länge den är riktad till vuxna.</a:t>
            </a:r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3D777EA7-56FE-8D1E-81BF-D23C4D658C6E}"/>
              </a:ext>
            </a:extLst>
          </p:cNvPr>
          <p:cNvSpPr txBox="1"/>
          <p:nvPr/>
        </p:nvSpPr>
        <p:spPr>
          <a:xfrm>
            <a:off x="7603457" y="206002"/>
            <a:ext cx="2876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764CE8DA-9C8B-3AF5-DD0B-3FA5F6FDA539}"/>
              </a:ext>
            </a:extLst>
          </p:cNvPr>
          <p:cNvSpPr txBox="1"/>
          <p:nvPr/>
        </p:nvSpPr>
        <p:spPr>
          <a:xfrm>
            <a:off x="6626965" y="1221665"/>
            <a:ext cx="5229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ra" pitchFamily="2" charset="0"/>
                <a:ea typeface="+mn-ea"/>
                <a:cs typeface="+mn-cs"/>
              </a:rPr>
              <a:t>Jag tycker att all reklam för rusmedel bör vara förbjuden.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4FE63CBE-B5B6-996D-DD18-E91D0D07918F}"/>
              </a:ext>
            </a:extLst>
          </p:cNvPr>
          <p:cNvSpPr txBox="1"/>
          <p:nvPr/>
        </p:nvSpPr>
        <p:spPr>
          <a:xfrm>
            <a:off x="592784" y="4598984"/>
            <a:ext cx="52290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ra" pitchFamily="2" charset="0"/>
                <a:ea typeface="+mn-ea"/>
                <a:cs typeface="+mn-cs"/>
              </a:rPr>
              <a:t>Jag tycker att reklam för rusmedel är okej eftersom det är en del av marknaden och folk har rätt att välja själva.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851DE923-F6B3-9715-6628-27240655B607}"/>
              </a:ext>
            </a:extLst>
          </p:cNvPr>
          <p:cNvSpPr txBox="1"/>
          <p:nvPr/>
        </p:nvSpPr>
        <p:spPr>
          <a:xfrm>
            <a:off x="1395263" y="3762310"/>
            <a:ext cx="2876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09E4093D-8D15-C353-3D85-3F1C7954FE34}"/>
              </a:ext>
            </a:extLst>
          </p:cNvPr>
          <p:cNvSpPr txBox="1"/>
          <p:nvPr/>
        </p:nvSpPr>
        <p:spPr>
          <a:xfrm>
            <a:off x="7603457" y="3666670"/>
            <a:ext cx="2876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</a:t>
            </a:r>
          </a:p>
        </p:txBody>
      </p:sp>
      <p:pic>
        <p:nvPicPr>
          <p:cNvPr id="49" name="Bildobjekt 48" descr="En bild som visar apelsin&#10;&#10;Automatiskt genererad beskrivning">
            <a:extLst>
              <a:ext uri="{FF2B5EF4-FFF2-40B4-BE49-F238E27FC236}">
                <a16:creationId xmlns:a16="http://schemas.microsoft.com/office/drawing/2014/main" id="{2E4988D4-0D47-7A5B-0504-573CDF5B8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57" y="2318382"/>
            <a:ext cx="2284569" cy="2284569"/>
          </a:xfrm>
          <a:prstGeom prst="rect">
            <a:avLst/>
          </a:prstGeom>
        </p:spPr>
      </p:pic>
      <p:pic>
        <p:nvPicPr>
          <p:cNvPr id="51" name="Bildobjekt 50" descr="En bild som visar cirkel, svart och vit, Grafik, spiral&#10;&#10;Automatiskt genererad beskrivning">
            <a:extLst>
              <a:ext uri="{FF2B5EF4-FFF2-40B4-BE49-F238E27FC236}">
                <a16:creationId xmlns:a16="http://schemas.microsoft.com/office/drawing/2014/main" id="{2D6EC730-F4AD-0617-AD14-62CAD5D6FF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93" y="2791919"/>
            <a:ext cx="1642188" cy="164218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132D092-78DC-6B22-52F0-40F174E4C718}"/>
              </a:ext>
            </a:extLst>
          </p:cNvPr>
          <p:cNvSpPr txBox="1"/>
          <p:nvPr/>
        </p:nvSpPr>
        <p:spPr>
          <a:xfrm>
            <a:off x="6844881" y="4741242"/>
            <a:ext cx="52290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ora" pitchFamily="2" charset="0"/>
                <a:ea typeface="+mn-ea"/>
                <a:cs typeface="+mn-cs"/>
              </a:rPr>
              <a:t>Jag håller inte med om något av påståendena. Jag har ett annat alternativ.</a:t>
            </a:r>
          </a:p>
        </p:txBody>
      </p:sp>
    </p:spTree>
    <p:extLst>
      <p:ext uri="{BB962C8B-B14F-4D97-AF65-F5344CB8AC3E}">
        <p14:creationId xmlns:p14="http://schemas.microsoft.com/office/powerpoint/2010/main" val="3346997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863913" y="-673462"/>
            <a:ext cx="4418358" cy="3818334"/>
          </a:xfrm>
          <a:custGeom>
            <a:avLst/>
            <a:gdLst/>
            <a:ahLst/>
            <a:cxnLst/>
            <a:rect l="l" t="t" r="r" b="b"/>
            <a:pathLst>
              <a:path w="6627537" h="5727501">
                <a:moveTo>
                  <a:pt x="0" y="0"/>
                </a:moveTo>
                <a:lnTo>
                  <a:pt x="6627537" y="0"/>
                </a:lnTo>
                <a:lnTo>
                  <a:pt x="6627537" y="5727502"/>
                </a:lnTo>
                <a:lnTo>
                  <a:pt x="0" y="57275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3" name="Freeform 3"/>
          <p:cNvSpPr/>
          <p:nvPr/>
        </p:nvSpPr>
        <p:spPr>
          <a:xfrm>
            <a:off x="10657039" y="1935092"/>
            <a:ext cx="1698322" cy="3606437"/>
          </a:xfrm>
          <a:custGeom>
            <a:avLst/>
            <a:gdLst/>
            <a:ahLst/>
            <a:cxnLst/>
            <a:rect l="l" t="t" r="r" b="b"/>
            <a:pathLst>
              <a:path w="2547483" h="5409656">
                <a:moveTo>
                  <a:pt x="0" y="0"/>
                </a:moveTo>
                <a:lnTo>
                  <a:pt x="2547484" y="0"/>
                </a:lnTo>
                <a:lnTo>
                  <a:pt x="2547484" y="5409656"/>
                </a:lnTo>
                <a:lnTo>
                  <a:pt x="0" y="54096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4" name="Freeform 4"/>
          <p:cNvSpPr/>
          <p:nvPr/>
        </p:nvSpPr>
        <p:spPr>
          <a:xfrm>
            <a:off x="-713317" y="4914935"/>
            <a:ext cx="7534173" cy="2514530"/>
          </a:xfrm>
          <a:custGeom>
            <a:avLst/>
            <a:gdLst/>
            <a:ahLst/>
            <a:cxnLst/>
            <a:rect l="l" t="t" r="r" b="b"/>
            <a:pathLst>
              <a:path w="11301259" h="3771795">
                <a:moveTo>
                  <a:pt x="0" y="0"/>
                </a:moveTo>
                <a:lnTo>
                  <a:pt x="11301259" y="0"/>
                </a:lnTo>
                <a:lnTo>
                  <a:pt x="11301259" y="3771796"/>
                </a:lnTo>
                <a:lnTo>
                  <a:pt x="0" y="377179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5" name="Freeform 5"/>
          <p:cNvSpPr/>
          <p:nvPr/>
        </p:nvSpPr>
        <p:spPr>
          <a:xfrm>
            <a:off x="-74863" y="5428163"/>
            <a:ext cx="3558741" cy="2068016"/>
          </a:xfrm>
          <a:custGeom>
            <a:avLst/>
            <a:gdLst/>
            <a:ahLst/>
            <a:cxnLst/>
            <a:rect l="l" t="t" r="r" b="b"/>
            <a:pathLst>
              <a:path w="5338112" h="3102024">
                <a:moveTo>
                  <a:pt x="0" y="0"/>
                </a:moveTo>
                <a:lnTo>
                  <a:pt x="5338112" y="0"/>
                </a:lnTo>
                <a:lnTo>
                  <a:pt x="5338112" y="3102024"/>
                </a:lnTo>
                <a:lnTo>
                  <a:pt x="0" y="31020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6" name="Freeform 6"/>
          <p:cNvSpPr/>
          <p:nvPr/>
        </p:nvSpPr>
        <p:spPr>
          <a:xfrm>
            <a:off x="10222680" y="5975480"/>
            <a:ext cx="1283521" cy="393441"/>
          </a:xfrm>
          <a:custGeom>
            <a:avLst/>
            <a:gdLst/>
            <a:ahLst/>
            <a:cxnLst/>
            <a:rect l="l" t="t" r="r" b="b"/>
            <a:pathLst>
              <a:path w="1925281" h="590161">
                <a:moveTo>
                  <a:pt x="0" y="0"/>
                </a:moveTo>
                <a:lnTo>
                  <a:pt x="1925281" y="0"/>
                </a:lnTo>
                <a:lnTo>
                  <a:pt x="1925281" y="590162"/>
                </a:lnTo>
                <a:lnTo>
                  <a:pt x="0" y="5901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sv-FI" sz="1200"/>
          </a:p>
        </p:txBody>
      </p:sp>
      <p:sp>
        <p:nvSpPr>
          <p:cNvPr id="7" name="TextBox 7"/>
          <p:cNvSpPr txBox="1"/>
          <p:nvPr/>
        </p:nvSpPr>
        <p:spPr>
          <a:xfrm>
            <a:off x="685800" y="609601"/>
            <a:ext cx="5790361" cy="677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99"/>
              </a:lnSpc>
              <a:spcBef>
                <a:spcPct val="0"/>
              </a:spcBef>
            </a:pPr>
            <a:r>
              <a:rPr lang="en-US" sz="4071" b="1">
                <a:solidFill>
                  <a:srgbClr val="EA5B0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Värderingsövningar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800" y="1421865"/>
            <a:ext cx="8660225" cy="1013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4"/>
              </a:lnSpc>
              <a:spcBef>
                <a:spcPct val="0"/>
              </a:spcBef>
            </a:pP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olika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typer av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värderingsövningar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Det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finns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inga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rätt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eller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fel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svar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Syftet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lyssna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,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tänka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respektera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olika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åsikter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</a:p>
          <a:p>
            <a:pPr>
              <a:lnSpc>
                <a:spcPts val="1554"/>
              </a:lnSpc>
              <a:spcBef>
                <a:spcPct val="0"/>
              </a:spcBef>
            </a:pP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ledare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ska du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vara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neutral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inte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ta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ställning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jobb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skapa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trygghet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uppmuntra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reflektion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Alla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behöver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inte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prata, det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också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okej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bara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fundera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tyst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Det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tillåtet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byta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plats om man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ändrar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110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åsikt</a:t>
            </a:r>
            <a:r>
              <a:rPr lang="en-US" sz="1110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</a:p>
          <a:p>
            <a:pPr>
              <a:lnSpc>
                <a:spcPts val="3832"/>
              </a:lnSpc>
              <a:spcBef>
                <a:spcPct val="0"/>
              </a:spcBef>
            </a:pPr>
            <a:endParaRPr lang="en-US" sz="1110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85800" y="2403870"/>
            <a:ext cx="2895181" cy="2717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</a:pPr>
            <a:r>
              <a:rPr lang="en-US" sz="1466" b="1" dirty="0">
                <a:solidFill>
                  <a:srgbClr val="EA5B0C"/>
                </a:solidFill>
                <a:latin typeface="Lora Bold"/>
                <a:ea typeface="Lora Bold"/>
                <a:cs typeface="Lora Bold"/>
                <a:sym typeface="Lora Bold"/>
              </a:rPr>
              <a:t>Fyra </a:t>
            </a:r>
            <a:r>
              <a:rPr lang="en-US" sz="1466" b="1" dirty="0" err="1">
                <a:solidFill>
                  <a:srgbClr val="EA5B0C"/>
                </a:solidFill>
                <a:latin typeface="Lora Bold"/>
                <a:ea typeface="Lora Bold"/>
                <a:cs typeface="Lora Bold"/>
                <a:sym typeface="Lora Bold"/>
              </a:rPr>
              <a:t>hörn</a:t>
            </a:r>
            <a:endParaRPr lang="en-US" sz="1466" b="1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just">
              <a:lnSpc>
                <a:spcPts val="1493"/>
              </a:lnSpc>
            </a:pPr>
            <a:endParaRPr lang="en-US" sz="1466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Markera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fyra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hörn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klassrummet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                 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siffrorna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1 – 4.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fråga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fyra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svarsalternativ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visa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vilket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hörn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motsvarar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vilket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svar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Deltagarna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till det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hörn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motsvarar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deras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val. 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motivera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sitt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val.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byta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hörn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om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ändrar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åsikt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Reflektera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kort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tillsammans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nästa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fråga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upprepa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>
              <a:lnSpc>
                <a:spcPts val="1813"/>
              </a:lnSpc>
            </a:pPr>
            <a:endParaRPr lang="en-US" sz="1066" b="1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068078" y="2311603"/>
            <a:ext cx="2898883" cy="3317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</a:pPr>
            <a:r>
              <a:rPr lang="en-US" sz="1466" b="1" dirty="0" err="1">
                <a:solidFill>
                  <a:srgbClr val="EA5B0C"/>
                </a:solidFill>
                <a:latin typeface="Lora Bold"/>
                <a:ea typeface="Lora Bold"/>
                <a:cs typeface="Lora Bold"/>
                <a:sym typeface="Lora Bold"/>
              </a:rPr>
              <a:t>Linjen</a:t>
            </a:r>
            <a:endParaRPr lang="en-US" sz="1466" b="1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algn="just">
              <a:lnSpc>
                <a:spcPts val="1621"/>
              </a:lnSpc>
            </a:pPr>
            <a:endParaRPr lang="en-US" sz="1466" b="1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Deltagarna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ställer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sig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längs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tänkt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linje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: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betyder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håller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andra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betyder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håller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inte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påstående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tydliggör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linjens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Deltagarna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ställer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sig vid det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alternativet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de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håller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om,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även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mitt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emellan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bra.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som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förklara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ståndpunkt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får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även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byta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plats under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diskussionen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om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Diskutera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tillsammans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nästa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påstående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upprepa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algn="ctr">
              <a:lnSpc>
                <a:spcPts val="1493"/>
              </a:lnSpc>
              <a:spcBef>
                <a:spcPct val="0"/>
              </a:spcBef>
            </a:pPr>
            <a:endParaRPr lang="en-US" sz="1066" b="1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7561776" y="2311602"/>
            <a:ext cx="3183367" cy="3326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n-US" sz="1466" b="1" dirty="0">
                <a:solidFill>
                  <a:srgbClr val="EA5B0C"/>
                </a:solidFill>
                <a:latin typeface="Lora Bold"/>
                <a:ea typeface="Lora Bold"/>
                <a:cs typeface="Lora Bold"/>
                <a:sym typeface="Lora Bold"/>
              </a:rPr>
              <a:t>Heta stolen </a:t>
            </a:r>
          </a:p>
          <a:p>
            <a:pPr algn="just">
              <a:lnSpc>
                <a:spcPts val="1642"/>
              </a:lnSpc>
            </a:pPr>
            <a:endParaRPr lang="en-US" sz="1466" b="1" dirty="0">
              <a:solidFill>
                <a:srgbClr val="EA5B0C"/>
              </a:solidFill>
              <a:latin typeface="Lora Bold"/>
              <a:ea typeface="Lora Bold"/>
              <a:cs typeface="Lora Bold"/>
              <a:sym typeface="Lora Bold"/>
            </a:endParaRP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Sitt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stolar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ring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lämna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stol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tom.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Läs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påstående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Deltagarna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visar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vad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de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tycker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: </a:t>
            </a:r>
          </a:p>
          <a:p>
            <a:pPr marL="307073" lvl="2">
              <a:lnSpc>
                <a:spcPts val="1599"/>
              </a:lnSpc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	Ja: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reser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sig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byter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stol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</a:p>
          <a:p>
            <a:pPr marL="307073" lvl="2">
              <a:lnSpc>
                <a:spcPts val="1599"/>
              </a:lnSpc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	Nej: sitter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kvar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 </a:t>
            </a:r>
          </a:p>
          <a:p>
            <a:pPr marL="307073" lvl="2">
              <a:lnSpc>
                <a:spcPts val="1599"/>
              </a:lnSpc>
            </a:pP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	Kanske: sitter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kvar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med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armarna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kors.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Diskutera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kort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tillsammans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utan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kommentera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andras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val.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Uppmuntra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att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ändra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sig om man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vill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och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fördela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ordet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jämnt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mellan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eleverna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marL="343763" lvl="1" indent="-228611">
              <a:lnSpc>
                <a:spcPts val="1599"/>
              </a:lnSpc>
              <a:buFont typeface="+mj-lt"/>
              <a:buAutoNum type="arabicPeriod"/>
            </a:pP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Gå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vidare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till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nästa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påstående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när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diskussionen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-US" sz="1066" dirty="0" err="1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avtar</a:t>
            </a:r>
            <a:r>
              <a:rPr lang="en-US" sz="1066" dirty="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.</a:t>
            </a:r>
          </a:p>
          <a:p>
            <a:pPr algn="ctr">
              <a:lnSpc>
                <a:spcPts val="1642"/>
              </a:lnSpc>
            </a:pPr>
            <a:endParaRPr lang="en-US" sz="1066" b="1" dirty="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3c9caf-926e-46b4-ad4d-d40aa3b7619b">
      <Terms xmlns="http://schemas.microsoft.com/office/infopath/2007/PartnerControls"/>
    </lcf76f155ced4ddcb4097134ff3c332f>
    <TaxCatchAll xmlns="a2dbb736-59a8-4798-93cb-5a03d1fa9f7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6E6FC75F032141BDA9C71720FD40C0" ma:contentTypeVersion="16" ma:contentTypeDescription="Skapa ett nytt dokument." ma:contentTypeScope="" ma:versionID="6f50a6d758cb078dec201d0d3e9926db">
  <xsd:schema xmlns:xsd="http://www.w3.org/2001/XMLSchema" xmlns:xs="http://www.w3.org/2001/XMLSchema" xmlns:p="http://schemas.microsoft.com/office/2006/metadata/properties" xmlns:ns2="a33c9caf-926e-46b4-ad4d-d40aa3b7619b" xmlns:ns3="a2dbb736-59a8-4798-93cb-5a03d1fa9f7b" targetNamespace="http://schemas.microsoft.com/office/2006/metadata/properties" ma:root="true" ma:fieldsID="99fc4be400e12b2c9a0cc34198f5b099" ns2:_="" ns3:_="">
    <xsd:import namespace="a33c9caf-926e-46b4-ad4d-d40aa3b7619b"/>
    <xsd:import namespace="a2dbb736-59a8-4798-93cb-5a03d1fa9f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3c9caf-926e-46b4-ad4d-d40aa3b76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86b23c3f-5f61-4af7-9c5e-bdd0525bb9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bb736-59a8-4798-93cb-5a03d1fa9f7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022d6c5-c43d-492e-8258-27e587eecba7}" ma:internalName="TaxCatchAll" ma:showField="CatchAllData" ma:web="a2dbb736-59a8-4798-93cb-5a03d1fa9f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144C79-8675-4423-B915-A36C75B7586E}">
  <ds:schemaRefs>
    <ds:schemaRef ds:uri="http://schemas.microsoft.com/office/2006/metadata/properties"/>
    <ds:schemaRef ds:uri="http://schemas.microsoft.com/office/infopath/2007/PartnerControls"/>
    <ds:schemaRef ds:uri="a33c9caf-926e-46b4-ad4d-d40aa3b7619b"/>
    <ds:schemaRef ds:uri="a2dbb736-59a8-4798-93cb-5a03d1fa9f7b"/>
  </ds:schemaRefs>
</ds:datastoreItem>
</file>

<file path=customXml/itemProps2.xml><?xml version="1.0" encoding="utf-8"?>
<ds:datastoreItem xmlns:ds="http://schemas.openxmlformats.org/officeDocument/2006/customXml" ds:itemID="{0ADF22BF-5619-4619-BDC4-3D5D1AD994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6362F7-6EBC-4CDE-9F13-A6A858B22E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3c9caf-926e-46b4-ad4d-d40aa3b7619b"/>
    <ds:schemaRef ds:uri="a2dbb736-59a8-4798-93cb-5a03d1fa9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697</Words>
  <Application>Microsoft Office PowerPoint</Application>
  <PresentationFormat>Bredbild</PresentationFormat>
  <Paragraphs>72</Paragraphs>
  <Slides>4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13" baseType="lpstr">
      <vt:lpstr>Aptos</vt:lpstr>
      <vt:lpstr>Aptos Display</vt:lpstr>
      <vt:lpstr>Arial</vt:lpstr>
      <vt:lpstr>Lora</vt:lpstr>
      <vt:lpstr>Lora Bold</vt:lpstr>
      <vt:lpstr>Monsterrat</vt:lpstr>
      <vt:lpstr>Montserrat Medium</vt:lpstr>
      <vt:lpstr>Open Sans Medium</vt:lpstr>
      <vt:lpstr>1_Office-tema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Katarina Bärdén</dc:creator>
  <cp:lastModifiedBy>Katarina Bärdén</cp:lastModifiedBy>
  <cp:revision>1</cp:revision>
  <dcterms:created xsi:type="dcterms:W3CDTF">2025-06-25T11:29:14Z</dcterms:created>
  <dcterms:modified xsi:type="dcterms:W3CDTF">2025-08-14T07:38:58Z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0x010100016E6FC75F032141BDA9C71720FD40C0</vt:lpwstr>
  </property>
  <property fmtid="{D5CDD505-2E9C-101B-9397-08002B2CF9AE}" pid="3" name="MediaServiceImageTags">
    <vt:lpwstr/>
  </property>
</Properties>
</file>