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8" r:id="rId5"/>
    <p:sldId id="295" r:id="rId6"/>
    <p:sldId id="257" r:id="rId7"/>
    <p:sldId id="297" r:id="rId8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6CB"/>
    <a:srgbClr val="F0F0F0"/>
    <a:srgbClr val="01A99C"/>
    <a:srgbClr val="F2B7C2"/>
    <a:srgbClr val="EFDA5B"/>
    <a:srgbClr val="77C6CA"/>
    <a:srgbClr val="BAE2E4"/>
    <a:srgbClr val="E95C0C"/>
    <a:srgbClr val="EE6C88"/>
    <a:srgbClr val="90D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2E709-06F2-4FA5-B438-149ED59D9854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16591-2B1F-4041-BFDE-1722B6273FB1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427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Rubriksida</a:t>
            </a:r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6121D-011E-4AB1-AAAB-0B9814CDBB71}" type="slidenum">
              <a:rPr lang="sv-FI" smtClean="0"/>
              <a:t>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1622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B4D64-ECE0-9103-D7F1-A45BEC466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B9AE5DC-16BD-E8FB-9A59-D9EE5BB74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305A606-FFD8-940A-1318-3C50024E5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Innehållssida</a:t>
            </a:r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73063EE-9F7C-0F95-632E-C5699060F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6121D-011E-4AB1-AAAB-0B9814CDBB71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6403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16591-2B1F-4041-BFDE-1722B6273FB1}" type="slidenum">
              <a:rPr lang="sv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4995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C49DF-44B5-F56F-7B6A-AE70252C2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DD995AD-5C7A-4749-CD82-D36E307EF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45B286B-8120-1252-110C-4FDC76433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Innehållssida</a:t>
            </a:r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B43F67B-CF76-240E-0EFA-920A5E7A3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6121D-011E-4AB1-AAAB-0B9814CDBB71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6601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8A904-6C5D-049F-767E-50E2CFF0E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A90A106-9DC9-EEE3-9E8A-24B8A9AEB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5F7AC-72EC-3914-1D95-43B7523EC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0191E4-2974-1A71-3AC4-7D2C5D7E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BFDD97-AD74-8AAD-53A9-E9EEBA76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5249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D14924-7661-44C0-A235-C3A643D9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738CE53-D3E1-2D26-1668-2CC3BC433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E3D537-11F4-A448-56A5-9BF39DC7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9E21FB-815F-4F4D-FD0D-12C044B7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E14CCA-3884-0579-A88F-817E830C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8910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CAFD5C8-50C6-C2E3-6D73-D0212E136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572315F-E0FE-2EEC-B1D8-001DCD76B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D12D1F-68C8-C773-A935-69B7C8DC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0E2C80-0DA3-B75E-A508-B5C356E2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D34446-4149-203A-0B6F-840DB417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0942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76075A-5EA6-D71B-E55B-DF45F61B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F34352-8D7F-1F2F-D368-0BBF3E0EF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3BFAD4-16F7-65F5-4334-DF908A8B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F6F883-A56B-73A5-A4AB-AEE2C6DC9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CCA1F5-2A63-3AAC-B0C9-F5402725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2117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38AFDF-A0D2-3DDC-CB97-A9E78C20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93DC1A-8B57-32C5-F1DD-1E6C013ED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1BE499-4891-B6C9-2D5C-0DCAFB22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56F548-D020-0F8E-3E50-149E376F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EC8B2F-E72E-E365-B275-FC44D3DF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3626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BB06F6-5AF8-2EDA-C514-EA1C316B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257941-07EF-E69A-2E04-CC9C477C4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F93CE6-62F9-0195-972A-1F3A06C31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D62E1B-9DB4-82A6-1133-C6D4D5032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BFFEA60-E493-57F8-952F-3844DDF0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09E0F4-C40F-C9D1-9E73-2C6CF9DB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2487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26B3F1-8049-7148-0DBB-B3663F6F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72DBEC-69D2-E8C6-6425-D25A37A44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4CE131-E7E0-7C05-B46A-C5A8C70BE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4D62C57-C1FD-35DD-4665-B6187E61B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B297CB-C2C4-E250-4A38-B54BC7E56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B76AA6B-8087-5CAE-BC81-F4E912F2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0D59507-7980-2BB2-B4F3-66510AC3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735C700-53F5-D45C-64CB-38E6F495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616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B081C4-655E-442A-0696-E0453A3A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85A8B1-9F24-5EF9-3FC3-D7CFACED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B7190C5-C5EC-4302-3CA7-7BE00C7E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BEBF652-41A5-E482-EDB9-FFF1D055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8529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BF15A5-5DEC-C865-2908-116BC80A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9BC916B-3222-CD08-83F9-E7F6BE38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1275A7E-6107-FB75-9C35-EEAC5FF2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5583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9E5F8D-29DF-5D29-5535-E13A817F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AFEFE8-E889-2F06-5676-BF6430E5C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252F35-655D-D396-871E-04D26293A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2F909D-27F9-8C97-1CD8-79304568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810786A-F566-8748-B2D7-A7837D67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EF151A7-0C6D-407F-90A6-3FACF70F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2555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6CCAFB-888F-C6E4-383D-66B8ACC1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B4E7138-2772-9E88-F28D-2E29FDEED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B77354-5B5F-D9EF-9F45-DAAEDFF15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474F15-72E7-2791-E096-DD62548E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301EFFF-A833-3EBB-D3C5-258E116E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3469C54-5F81-6FBA-F44B-AD4BD395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0807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E7958D8-C619-C6EA-5CF8-71C5258F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3B7440-9A88-EB56-7D90-25E4B2DE0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72A022-B462-352F-4F48-B8E7EEB0A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803E03-AA9F-4E03-BD82-5049DD68D78F}" type="datetimeFigureOut">
              <a:rPr lang="sv-FI" smtClean="0"/>
              <a:t>2025-09-16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8B7703-6B6D-FB12-FB21-135445657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98D0BA-C95C-417D-8B80-B8F0A5230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68C6BA-3E1C-4D1B-812F-AE2E0074B133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428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pp.fi/assets/Sidor/1/69/Tematips_sociala-fardigheter.pdf" TargetMode="External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hyperlink" Target="https://www.pepp.fi/pepp-for/skolor/1-6-lektionsmaterial" TargetMode="External"/><Relationship Id="rId21" Type="http://schemas.openxmlformats.org/officeDocument/2006/relationships/image" Target="../media/image22.png"/><Relationship Id="rId7" Type="http://schemas.openxmlformats.org/officeDocument/2006/relationships/hyperlink" Target="https://www.pepp.fi/assets/Sidor/1/68/Tematips_sjalvkannedom.pdf" TargetMode="External"/><Relationship Id="rId12" Type="http://schemas.openxmlformats.org/officeDocument/2006/relationships/hyperlink" Target="https://www.pepp.fi/assets/Sidor/1/14/Tematips_media-och-valmaende.pdf" TargetMode="External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pp.fi/assets/Sidor/1/65/Tematips_framjande-av-psykiskt-valbefinnande.pdf" TargetMode="External"/><Relationship Id="rId11" Type="http://schemas.openxmlformats.org/officeDocument/2006/relationships/hyperlink" Target="https://www.pepp.fi/assets/Sidor/1/66/Tematips_kompisfardigheter.pdf" TargetMode="External"/><Relationship Id="rId24" Type="http://schemas.openxmlformats.org/officeDocument/2006/relationships/image" Target="../media/image25.png"/><Relationship Id="rId5" Type="http://schemas.openxmlformats.org/officeDocument/2006/relationships/hyperlink" Target="https://www.pepp.fi/assets/Sidor/1/64/Tematips_emotionella-fardigheter.pdf" TargetMode="External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hyperlink" Target="https://www.pepp.fi/assets/Sidor/1/72/Tematips_vanskap.pdf" TargetMode="External"/><Relationship Id="rId19" Type="http://schemas.openxmlformats.org/officeDocument/2006/relationships/image" Target="../media/image20.png"/><Relationship Id="rId4" Type="http://schemas.openxmlformats.org/officeDocument/2006/relationships/hyperlink" Target="https://www.pepp.fi/assets/Sidor/1/71/Tematips_trygghet.pdf" TargetMode="External"/><Relationship Id="rId9" Type="http://schemas.openxmlformats.org/officeDocument/2006/relationships/hyperlink" Target="https://www.pepp.fi/assets/Sidor/1/70/Tematips_spel-och-skarmtid.pdf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objekt 32">
            <a:extLst>
              <a:ext uri="{FF2B5EF4-FFF2-40B4-BE49-F238E27FC236}">
                <a16:creationId xmlns:a16="http://schemas.microsoft.com/office/drawing/2014/main" id="{EF471B36-EF6D-3CB2-5F04-2BF5DB3A00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3" t="41594" r="21473" b="19697"/>
          <a:stretch/>
        </p:blipFill>
        <p:spPr>
          <a:xfrm>
            <a:off x="8135755" y="-2"/>
            <a:ext cx="2956788" cy="2001840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124D16C8-762C-571C-44B2-7DCC922A1F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9" t="27815" b="32623"/>
          <a:stretch/>
        </p:blipFill>
        <p:spPr>
          <a:xfrm>
            <a:off x="-3" y="3285476"/>
            <a:ext cx="3640409" cy="23876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B49EBCF-0C52-82BD-064D-94536D1D8C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2" r="43094"/>
          <a:stretch/>
        </p:blipFill>
        <p:spPr>
          <a:xfrm>
            <a:off x="5717263" y="0"/>
            <a:ext cx="3902598" cy="189129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F85985F8-2F9E-1FC6-B20E-B9B1944087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9452" r="30862" b="52596"/>
          <a:stretch/>
        </p:blipFill>
        <p:spPr>
          <a:xfrm>
            <a:off x="8220268" y="4264089"/>
            <a:ext cx="3971731" cy="2602785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EA6BD380-E6D5-35E8-92B5-5773DD54BD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6" t="39016" r="15460" b="7108"/>
          <a:stretch/>
        </p:blipFill>
        <p:spPr>
          <a:xfrm>
            <a:off x="0" y="1532910"/>
            <a:ext cx="550507" cy="2493566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C6C69A2A-8DC7-4687-87AA-55AFE68352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92" y="2135186"/>
            <a:ext cx="4806103" cy="1891290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2B4E4E80-1337-F798-5F38-8D8D6F58A6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84559" r="36171" b="9858"/>
          <a:stretch/>
        </p:blipFill>
        <p:spPr>
          <a:xfrm rot="5400000">
            <a:off x="8056969" y="3282349"/>
            <a:ext cx="6866875" cy="302174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F9DD279C-4655-7080-21EF-0C57A38AD5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84559" r="36171" b="9858"/>
          <a:stretch/>
        </p:blipFill>
        <p:spPr>
          <a:xfrm rot="5400000">
            <a:off x="-2787243" y="3282350"/>
            <a:ext cx="6866875" cy="302174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0B1B5751-7A2F-BF6F-306F-2D09D5B13D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5" t="29341" r="11881" b="10524"/>
          <a:stretch/>
        </p:blipFill>
        <p:spPr>
          <a:xfrm rot="5400000">
            <a:off x="9613693" y="-76609"/>
            <a:ext cx="2501695" cy="2654919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5BFBE67A-B0BC-D526-71DF-251C62A788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11718" r="7169" b="38321"/>
          <a:stretch/>
        </p:blipFill>
        <p:spPr>
          <a:xfrm>
            <a:off x="-1" y="3953761"/>
            <a:ext cx="4264090" cy="2904239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CEEF7F6A-26AA-B263-25B8-E48990A84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16366" r="12222" b="50109"/>
          <a:stretch/>
        </p:blipFill>
        <p:spPr>
          <a:xfrm>
            <a:off x="0" y="5389903"/>
            <a:ext cx="1623526" cy="1468097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47EA9BB9-9E6B-EAF8-DF1D-9D182E2A93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89439" y="3863764"/>
            <a:ext cx="8305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>
                <a:solidFill>
                  <a:srgbClr val="E95B0C"/>
                </a:solidFill>
                <a:latin typeface="Montserrat Medium" pitchFamily="2" charset="0"/>
              </a:rPr>
              <a:t>Årsklocka för rusmedelsförebyggande undervisning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7C4DD05-A421-A9B0-EF04-6F8872ED1C1F}"/>
              </a:ext>
            </a:extLst>
          </p:cNvPr>
          <p:cNvSpPr txBox="1">
            <a:spLocks/>
          </p:cNvSpPr>
          <p:nvPr/>
        </p:nvSpPr>
        <p:spPr>
          <a:xfrm>
            <a:off x="10106376" y="567307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>
                <a:solidFill>
                  <a:schemeClr val="bg1"/>
                </a:solidFill>
                <a:latin typeface="Lora" pitchFamily="2" charset="0"/>
              </a:rPr>
              <a:t>2025</a:t>
            </a:r>
            <a:endParaRPr lang="sv-FI" sz="2800">
              <a:solidFill>
                <a:schemeClr val="bg1"/>
              </a:solidFill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1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4FF14-81DA-AFC4-CEEB-07E66E838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röntgenfilm, svart och vit, monokrom&#10;&#10;Automatiskt genererad beskrivning med medelhög exakthet">
            <a:extLst>
              <a:ext uri="{FF2B5EF4-FFF2-40B4-BE49-F238E27FC236}">
                <a16:creationId xmlns:a16="http://schemas.microsoft.com/office/drawing/2014/main" id="{8A6FA3B0-4A10-FE4C-AD6F-FD5C502DB0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2" t="8223" r="21113" b="55870"/>
          <a:stretch>
            <a:fillRect/>
          </a:stretch>
        </p:blipFill>
        <p:spPr>
          <a:xfrm>
            <a:off x="0" y="3068975"/>
            <a:ext cx="4452691" cy="3789026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C7CB6130-D3BB-CAC1-FC1F-5461E83411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16239" r="22254" b="46877"/>
          <a:stretch/>
        </p:blipFill>
        <p:spPr>
          <a:xfrm>
            <a:off x="0" y="5134515"/>
            <a:ext cx="2967135" cy="1723485"/>
          </a:xfrm>
          <a:prstGeom prst="rect">
            <a:avLst/>
          </a:prstGeom>
        </p:spPr>
      </p:pic>
      <p:pic>
        <p:nvPicPr>
          <p:cNvPr id="2" name="Bildobjekt 1" descr="En bild som visar Grafik, skärmbild, grafisk design, Färggrann&#10;&#10;Automatiskt genererad beskrivning">
            <a:extLst>
              <a:ext uri="{FF2B5EF4-FFF2-40B4-BE49-F238E27FC236}">
                <a16:creationId xmlns:a16="http://schemas.microsoft.com/office/drawing/2014/main" id="{7D630512-F4F8-A1D1-ACD4-49A5F82707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920" y="6289575"/>
            <a:ext cx="1215447" cy="372737"/>
          </a:xfrm>
          <a:prstGeom prst="rect">
            <a:avLst/>
          </a:prstGeom>
        </p:spPr>
      </p:pic>
      <p:pic>
        <p:nvPicPr>
          <p:cNvPr id="16" name="Bildobjekt 15" descr="En bild som visar staty, konst&#10;&#10;Automatiskt genererad beskrivning">
            <a:extLst>
              <a:ext uri="{FF2B5EF4-FFF2-40B4-BE49-F238E27FC236}">
                <a16:creationId xmlns:a16="http://schemas.microsoft.com/office/drawing/2014/main" id="{6ADC7112-3817-9B6A-6297-96460E7132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9" r="41993" b="30758"/>
          <a:stretch>
            <a:fillRect/>
          </a:stretch>
        </p:blipFill>
        <p:spPr>
          <a:xfrm>
            <a:off x="8691247" y="-1"/>
            <a:ext cx="3500753" cy="1534301"/>
          </a:xfrm>
          <a:prstGeom prst="rect">
            <a:avLst/>
          </a:prstGeom>
        </p:spPr>
      </p:pic>
      <p:sp>
        <p:nvSpPr>
          <p:cNvPr id="9" name="Rubrik 3">
            <a:extLst>
              <a:ext uri="{FF2B5EF4-FFF2-40B4-BE49-F238E27FC236}">
                <a16:creationId xmlns:a16="http://schemas.microsoft.com/office/drawing/2014/main" id="{DEECD39E-52C3-C994-C82A-01C8359B95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98565" y="713842"/>
            <a:ext cx="830067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>
                <a:solidFill>
                  <a:srgbClr val="E95B0C"/>
                </a:solidFill>
                <a:latin typeface="Montserrat Medium" pitchFamily="2" charset="0"/>
              </a:rPr>
              <a:t>Årsklocka för rusmedelsförebyggande undervisning</a:t>
            </a:r>
            <a:endParaRPr lang="sv-FI" sz="2400">
              <a:solidFill>
                <a:srgbClr val="E95B0C"/>
              </a:solidFill>
              <a:latin typeface="Montserrat Medium" pitchFamily="2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E8E3330-0530-DACC-B785-70587A48670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9009" y="1534301"/>
            <a:ext cx="10402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aseline="30000">
                <a:solidFill>
                  <a:srgbClr val="E95C0C"/>
                </a:solidFill>
                <a:latin typeface="Lora" pitchFamily="2" charset="0"/>
              </a:rPr>
              <a:t>Tanken med årsklockan är att alla barn och unga i Österbotten ska få ta del av en liknande rusmedelsförebyggande verksamhet från årskurs tre i grundskolan till slutet av andra stadiet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baseline="30000">
              <a:solidFill>
                <a:srgbClr val="E95C0C"/>
              </a:solidFill>
              <a:latin typeface="Lor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aseline="30000">
                <a:solidFill>
                  <a:srgbClr val="E95C0C"/>
                </a:solidFill>
                <a:latin typeface="Lora" pitchFamily="2" charset="0"/>
              </a:rPr>
              <a:t>Årsklockan med instruktioner finns på nästa </a:t>
            </a:r>
            <a:r>
              <a:rPr lang="sv-SE" sz="2400" baseline="30000" err="1">
                <a:solidFill>
                  <a:srgbClr val="E95C0C"/>
                </a:solidFill>
                <a:latin typeface="Lora" pitchFamily="2" charset="0"/>
              </a:rPr>
              <a:t>slide</a:t>
            </a:r>
            <a:endParaRPr lang="sv-SE" sz="2400" baseline="30000">
              <a:solidFill>
                <a:srgbClr val="E95C0C"/>
              </a:solidFill>
              <a:latin typeface="Lor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baseline="30000">
              <a:solidFill>
                <a:srgbClr val="E95C0C"/>
              </a:solidFill>
              <a:latin typeface="Lora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aseline="30000">
                <a:solidFill>
                  <a:srgbClr val="E95C0C"/>
                </a:solidFill>
                <a:latin typeface="Lora" pitchFamily="2" charset="0"/>
              </a:rPr>
              <a:t>På sista sliden finns en mall som du kan kopiera för att göra en noggrannare planering för varje månad</a:t>
            </a:r>
            <a:endParaRPr lang="sv-FI" sz="2800">
              <a:solidFill>
                <a:srgbClr val="E95B0C"/>
              </a:solidFill>
              <a:latin typeface="Lora" pitchFamily="2" charset="0"/>
            </a:endParaRPr>
          </a:p>
          <a:p>
            <a:endParaRPr lang="sv-FI" sz="2800">
              <a:solidFill>
                <a:srgbClr val="E95B0C"/>
              </a:solidFill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hlinkClick r:id="rId3"/>
            <a:extLst>
              <a:ext uri="{FF2B5EF4-FFF2-40B4-BE49-F238E27FC236}">
                <a16:creationId xmlns:a16="http://schemas.microsoft.com/office/drawing/2014/main" id="{C8ADE177-EBD6-36F7-0379-2464CA6EC2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4258849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24AFC19-F856-7BD3-F0FA-ED1CF52045CE}"/>
              </a:ext>
            </a:extLst>
          </p:cNvPr>
          <p:cNvSpPr txBox="1"/>
          <p:nvPr/>
        </p:nvSpPr>
        <p:spPr>
          <a:xfrm>
            <a:off x="1591242" y="1647631"/>
            <a:ext cx="9098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4"/>
              </a:rPr>
              <a:t>Trygghet-tips</a:t>
            </a:r>
            <a:endParaRPr lang="sv-FI" sz="6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8EED179-D286-D8D5-1A44-37BF5325E2E1}"/>
              </a:ext>
            </a:extLst>
          </p:cNvPr>
          <p:cNvSpPr txBox="1"/>
          <p:nvPr/>
        </p:nvSpPr>
        <p:spPr>
          <a:xfrm>
            <a:off x="1505694" y="1130508"/>
            <a:ext cx="1066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5"/>
              </a:rPr>
              <a:t>Emotionella färdigheter-tips</a:t>
            </a:r>
            <a:endParaRPr lang="sv-FI" sz="6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4D9C029-670A-464B-2D4A-50C2DCCC2FBD}"/>
              </a:ext>
            </a:extLst>
          </p:cNvPr>
          <p:cNvSpPr txBox="1"/>
          <p:nvPr/>
        </p:nvSpPr>
        <p:spPr>
          <a:xfrm>
            <a:off x="2712040" y="1111248"/>
            <a:ext cx="8758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5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6"/>
              </a:rPr>
              <a:t>Främjande av psykiskt välbefinnande-tips</a:t>
            </a:r>
            <a:endParaRPr lang="sv-FI" sz="5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91EC833-C956-541C-22CE-FE2C50E987B8}"/>
              </a:ext>
            </a:extLst>
          </p:cNvPr>
          <p:cNvSpPr txBox="1"/>
          <p:nvPr/>
        </p:nvSpPr>
        <p:spPr>
          <a:xfrm>
            <a:off x="478682" y="1631124"/>
            <a:ext cx="892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7"/>
              </a:rPr>
              <a:t>Självkännedom-tips</a:t>
            </a:r>
            <a:endParaRPr lang="sv-FI" sz="6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F1C168C-4DC3-79F3-5A37-30DA961DF13B}"/>
              </a:ext>
            </a:extLst>
          </p:cNvPr>
          <p:cNvSpPr txBox="1"/>
          <p:nvPr/>
        </p:nvSpPr>
        <p:spPr>
          <a:xfrm>
            <a:off x="501225" y="1142719"/>
            <a:ext cx="892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8"/>
              </a:rPr>
              <a:t>Sociala färdigheter-tips</a:t>
            </a:r>
            <a:endParaRPr lang="sv-FI" sz="6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68826D7B-4A54-CBCD-8F0A-618B27905B75}"/>
              </a:ext>
            </a:extLst>
          </p:cNvPr>
          <p:cNvSpPr txBox="1"/>
          <p:nvPr/>
        </p:nvSpPr>
        <p:spPr>
          <a:xfrm>
            <a:off x="2728052" y="1622762"/>
            <a:ext cx="892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9"/>
              </a:rPr>
              <a:t>Spel- och skärmtid-tips</a:t>
            </a:r>
            <a:endParaRPr lang="sv-FI" sz="6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56A474D-995B-499A-0FC4-DC134E677A04}"/>
              </a:ext>
            </a:extLst>
          </p:cNvPr>
          <p:cNvSpPr txBox="1"/>
          <p:nvPr/>
        </p:nvSpPr>
        <p:spPr>
          <a:xfrm>
            <a:off x="2800689" y="649386"/>
            <a:ext cx="7734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10"/>
              </a:rPr>
              <a:t>Vänskap-tips</a:t>
            </a:r>
            <a:endParaRPr lang="sv-FI" sz="6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7B85DC32-2299-9F9B-65E8-DB43AEA729AF}"/>
              </a:ext>
            </a:extLst>
          </p:cNvPr>
          <p:cNvSpPr txBox="1"/>
          <p:nvPr/>
        </p:nvSpPr>
        <p:spPr>
          <a:xfrm>
            <a:off x="1608586" y="595983"/>
            <a:ext cx="892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11"/>
              </a:rPr>
              <a:t>Kompis-färdigheter-tips</a:t>
            </a:r>
            <a:endParaRPr lang="sv-FI" sz="6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F00E588-0270-C027-9C2C-B133254441DD}"/>
              </a:ext>
            </a:extLst>
          </p:cNvPr>
          <p:cNvSpPr txBox="1"/>
          <p:nvPr/>
        </p:nvSpPr>
        <p:spPr>
          <a:xfrm>
            <a:off x="497516" y="579053"/>
            <a:ext cx="892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700" b="1" u="sng" dirty="0">
                <a:solidFill>
                  <a:srgbClr val="002060"/>
                </a:solidFill>
                <a:latin typeface="Montserrat" panose="00000500000000000000" pitchFamily="2" charset="0"/>
                <a:hlinkClick r:id="rId12"/>
              </a:rPr>
              <a:t>Media- och välmåendetips</a:t>
            </a:r>
            <a:endParaRPr lang="sv-FI" sz="700" b="1" u="sng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Bildobjekt 8" descr="En bild som visar cirkel, skärmbild, design, tecknad serie&#10;&#10;AI-genererat innehåll kan vara felaktigt.">
            <a:extLst>
              <a:ext uri="{FF2B5EF4-FFF2-40B4-BE49-F238E27FC236}">
                <a16:creationId xmlns:a16="http://schemas.microsoft.com/office/drawing/2014/main" id="{DE59C155-266B-C627-2D0E-F523F49E89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3050" b="-3553"/>
          <a:stretch>
            <a:fillRect/>
          </a:stretch>
        </p:blipFill>
        <p:spPr>
          <a:xfrm>
            <a:off x="4572000" y="-1"/>
            <a:ext cx="7620000" cy="7211505"/>
          </a:xfrm>
          <a:prstGeom prst="rect">
            <a:avLst/>
          </a:prstGeom>
        </p:spPr>
      </p:pic>
      <p:sp>
        <p:nvSpPr>
          <p:cNvPr id="35" name="Rektangel 34">
            <a:extLst>
              <a:ext uri="{FF2B5EF4-FFF2-40B4-BE49-F238E27FC236}">
                <a16:creationId xmlns:a16="http://schemas.microsoft.com/office/drawing/2014/main" id="{4B591C07-1E4D-2CE8-8904-5649164D9019}"/>
              </a:ext>
            </a:extLst>
          </p:cNvPr>
          <p:cNvSpPr/>
          <p:nvPr/>
        </p:nvSpPr>
        <p:spPr>
          <a:xfrm>
            <a:off x="2633073" y="3031188"/>
            <a:ext cx="1090687" cy="4631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80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3DB5B9EA-77F6-E857-2B0C-3988514B45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93359" y="4239012"/>
            <a:ext cx="2705826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Ladda ner en kopia av denna PowerPoint. Det funkar endast att dra och släppa textboxarna i </a:t>
            </a:r>
            <a:r>
              <a:rPr lang="sv-FI" sz="1000" b="1" i="1">
                <a:solidFill>
                  <a:srgbClr val="002060"/>
                </a:solidFill>
                <a:latin typeface="Lora" pitchFamily="2" charset="0"/>
              </a:rPr>
              <a:t>redigeringsläget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Klicka på en </a:t>
            </a:r>
            <a:r>
              <a:rPr lang="sv-FI" sz="1000" err="1">
                <a:solidFill>
                  <a:srgbClr val="002060"/>
                </a:solidFill>
                <a:latin typeface="Lora" pitchFamily="2" charset="0"/>
              </a:rPr>
              <a:t>textbox</a:t>
            </a: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, håll ned musknappen och dra textboxen till önskad månad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Dubbelklicka på tomma textboxar för att skriva en egen text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Under textboxarna finns tematips och lektionsmaterial – håll in ”</a:t>
            </a:r>
            <a:r>
              <a:rPr lang="sv-FI" sz="1000" err="1">
                <a:solidFill>
                  <a:srgbClr val="002060"/>
                </a:solidFill>
                <a:latin typeface="Lora" pitchFamily="2" charset="0"/>
              </a:rPr>
              <a:t>Ctrl</a:t>
            </a: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” och klicka på länken för att öppna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Bollarna till vänster kan dras till årsklockan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FI" sz="1000">
                <a:solidFill>
                  <a:srgbClr val="002060"/>
                </a:solidFill>
                <a:latin typeface="Lora" pitchFamily="2" charset="0"/>
              </a:rPr>
              <a:t>Kom ihåg att </a:t>
            </a:r>
            <a:r>
              <a:rPr lang="sv-FI" sz="1000" b="1" i="1">
                <a:solidFill>
                  <a:srgbClr val="002060"/>
                </a:solidFill>
                <a:latin typeface="Lora" pitchFamily="2" charset="0"/>
              </a:rPr>
              <a:t>spara filen</a:t>
            </a:r>
            <a:endParaRPr lang="sv-SE" sz="1000" b="1" i="1" baseline="30000">
              <a:solidFill>
                <a:srgbClr val="002060"/>
              </a:solidFill>
              <a:latin typeface="Lora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FI" sz="1100">
              <a:solidFill>
                <a:schemeClr val="bg1"/>
              </a:solidFill>
            </a:endParaRPr>
          </a:p>
        </p:txBody>
      </p:sp>
      <p:pic>
        <p:nvPicPr>
          <p:cNvPr id="3" name="Bildobjekt 2" descr="En bild som visar text, skärmbild, Teckensnitt, Grafik&#10;&#10;AI-genererat innehåll kan vara felaktigt.">
            <a:extLst>
              <a:ext uri="{FF2B5EF4-FFF2-40B4-BE49-F238E27FC236}">
                <a16:creationId xmlns:a16="http://schemas.microsoft.com/office/drawing/2014/main" id="{369088A9-9C79-EC66-F099-1C0458CAA2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7" t="36730" r="19350" b="37153"/>
          <a:stretch>
            <a:fillRect/>
          </a:stretch>
        </p:blipFill>
        <p:spPr>
          <a:xfrm>
            <a:off x="358012" y="1002225"/>
            <a:ext cx="1107648" cy="473673"/>
          </a:xfrm>
          <a:prstGeom prst="rect">
            <a:avLst/>
          </a:prstGeom>
        </p:spPr>
      </p:pic>
      <p:pic>
        <p:nvPicPr>
          <p:cNvPr id="5" name="Bildobjekt 4" descr="En bild som visar text, skärmbild, Teckensnitt, Grafik&#10;&#10;AI-genererat innehåll kan vara felaktigt.">
            <a:extLst>
              <a:ext uri="{FF2B5EF4-FFF2-40B4-BE49-F238E27FC236}">
                <a16:creationId xmlns:a16="http://schemas.microsoft.com/office/drawing/2014/main" id="{3097079F-2BAD-F9CA-EE90-C7B9F27BE5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36730" r="19759" b="37153"/>
          <a:stretch>
            <a:fillRect/>
          </a:stretch>
        </p:blipFill>
        <p:spPr>
          <a:xfrm>
            <a:off x="2612777" y="1502291"/>
            <a:ext cx="1097711" cy="480922"/>
          </a:xfrm>
          <a:prstGeom prst="rect">
            <a:avLst/>
          </a:prstGeom>
        </p:spPr>
      </p:pic>
      <p:pic>
        <p:nvPicPr>
          <p:cNvPr id="7" name="Bildobjekt 6" descr="En bild som visar text, skärmbild, Teckensnitt, Grafik&#10;&#10;AI-genererat innehåll kan vara felaktigt.">
            <a:extLst>
              <a:ext uri="{FF2B5EF4-FFF2-40B4-BE49-F238E27FC236}">
                <a16:creationId xmlns:a16="http://schemas.microsoft.com/office/drawing/2014/main" id="{F9064D5A-AE6A-ED60-143E-D0439347E4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36730" r="19904" b="36675"/>
          <a:stretch>
            <a:fillRect/>
          </a:stretch>
        </p:blipFill>
        <p:spPr>
          <a:xfrm>
            <a:off x="1484951" y="1502337"/>
            <a:ext cx="1104287" cy="482345"/>
          </a:xfrm>
          <a:prstGeom prst="rect">
            <a:avLst/>
          </a:prstGeom>
        </p:spPr>
      </p:pic>
      <p:pic>
        <p:nvPicPr>
          <p:cNvPr id="18" name="Bildobjekt 17" descr="En bild som visar text, skärmbild, visitkort, Teckensnitt&#10;&#10;AI-genererat innehåll kan vara felaktigt.">
            <a:extLst>
              <a:ext uri="{FF2B5EF4-FFF2-40B4-BE49-F238E27FC236}">
                <a16:creationId xmlns:a16="http://schemas.microsoft.com/office/drawing/2014/main" id="{0D8F83A7-3B31-4D6E-9739-01918E7495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 t="36730" r="19614" b="36441"/>
          <a:stretch>
            <a:fillRect/>
          </a:stretch>
        </p:blipFill>
        <p:spPr>
          <a:xfrm>
            <a:off x="366492" y="1504066"/>
            <a:ext cx="1090687" cy="488497"/>
          </a:xfrm>
          <a:prstGeom prst="rect">
            <a:avLst/>
          </a:prstGeom>
        </p:spPr>
      </p:pic>
      <p:pic>
        <p:nvPicPr>
          <p:cNvPr id="23" name="Bildobjekt 22" descr="En bild som visar text, skärmbild, Teckensnitt, Grafik&#10;&#10;AI-genererat innehåll kan vara felaktigt.">
            <a:extLst>
              <a:ext uri="{FF2B5EF4-FFF2-40B4-BE49-F238E27FC236}">
                <a16:creationId xmlns:a16="http://schemas.microsoft.com/office/drawing/2014/main" id="{2706E992-422A-20EE-8FFE-5599F11222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36730" r="19957" b="36675"/>
          <a:stretch>
            <a:fillRect/>
          </a:stretch>
        </p:blipFill>
        <p:spPr>
          <a:xfrm>
            <a:off x="2609180" y="1002213"/>
            <a:ext cx="1096731" cy="480922"/>
          </a:xfrm>
          <a:prstGeom prst="rect">
            <a:avLst/>
          </a:prstGeom>
        </p:spPr>
      </p:pic>
      <p:pic>
        <p:nvPicPr>
          <p:cNvPr id="27" name="Bildobjekt 26" descr="En bild som visar text, skärmbild, visitkort, Teckensnitt&#10;&#10;AI-genererat innehåll kan vara felaktigt.">
            <a:extLst>
              <a:ext uri="{FF2B5EF4-FFF2-40B4-BE49-F238E27FC236}">
                <a16:creationId xmlns:a16="http://schemas.microsoft.com/office/drawing/2014/main" id="{6B5EAD4D-B512-5356-B5F0-1912356CC2F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2" t="36731" r="20504" b="37746"/>
          <a:stretch>
            <a:fillRect/>
          </a:stretch>
        </p:blipFill>
        <p:spPr>
          <a:xfrm>
            <a:off x="2612910" y="496972"/>
            <a:ext cx="1096731" cy="465110"/>
          </a:xfrm>
          <a:prstGeom prst="rect">
            <a:avLst/>
          </a:prstGeom>
        </p:spPr>
      </p:pic>
      <p:pic>
        <p:nvPicPr>
          <p:cNvPr id="29" name="Bildobjekt 28" descr="En bild som visar text, skärmbild, Teckensnitt, Grafik&#10;&#10;AI-genererat innehåll kan vara felaktigt.">
            <a:extLst>
              <a:ext uri="{FF2B5EF4-FFF2-40B4-BE49-F238E27FC236}">
                <a16:creationId xmlns:a16="http://schemas.microsoft.com/office/drawing/2014/main" id="{52512879-C0D1-5154-F953-6196B4CBAEE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37258" r="19486" b="37196"/>
          <a:stretch>
            <a:fillRect/>
          </a:stretch>
        </p:blipFill>
        <p:spPr>
          <a:xfrm>
            <a:off x="1508432" y="508452"/>
            <a:ext cx="1081347" cy="462203"/>
          </a:xfrm>
          <a:prstGeom prst="rect">
            <a:avLst/>
          </a:prstGeom>
        </p:spPr>
      </p:pic>
      <p:pic>
        <p:nvPicPr>
          <p:cNvPr id="39" name="Bildobjekt 38" descr="En bild som visar text, skärmbild, Teckensnitt, Grafik&#10;&#10;AI-genererat innehåll kan vara felaktigt.">
            <a:extLst>
              <a:ext uri="{FF2B5EF4-FFF2-40B4-BE49-F238E27FC236}">
                <a16:creationId xmlns:a16="http://schemas.microsoft.com/office/drawing/2014/main" id="{B781E0AD-F89A-F4F0-0095-F2ADD9D71D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t="37409" r="19713" b="37045"/>
          <a:stretch>
            <a:fillRect/>
          </a:stretch>
        </p:blipFill>
        <p:spPr>
          <a:xfrm>
            <a:off x="357577" y="510618"/>
            <a:ext cx="1096731" cy="462202"/>
          </a:xfrm>
          <a:prstGeom prst="rect">
            <a:avLst/>
          </a:prstGeom>
        </p:spPr>
      </p:pic>
      <p:sp>
        <p:nvSpPr>
          <p:cNvPr id="41" name="Rektangel 40">
            <a:extLst>
              <a:ext uri="{FF2B5EF4-FFF2-40B4-BE49-F238E27FC236}">
                <a16:creationId xmlns:a16="http://schemas.microsoft.com/office/drawing/2014/main" id="{7EEEEBE8-90F2-BB2C-EE86-4F9D9B765AD7}"/>
              </a:ext>
            </a:extLst>
          </p:cNvPr>
          <p:cNvSpPr/>
          <p:nvPr/>
        </p:nvSpPr>
        <p:spPr>
          <a:xfrm>
            <a:off x="1509238" y="3031188"/>
            <a:ext cx="1090687" cy="4631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80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BD5A8097-9A23-5F1E-D6D3-AC0F2EEB0DAD}"/>
              </a:ext>
            </a:extLst>
          </p:cNvPr>
          <p:cNvSpPr/>
          <p:nvPr/>
        </p:nvSpPr>
        <p:spPr>
          <a:xfrm>
            <a:off x="385403" y="3031188"/>
            <a:ext cx="1090687" cy="4631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rPr>
              <a:t>Här kan du skriva in egen text</a:t>
            </a:r>
            <a:endParaRPr lang="sv-FI" sz="80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B46657D-8514-0703-9133-01C19D78E400}"/>
              </a:ext>
            </a:extLst>
          </p:cNvPr>
          <p:cNvSpPr/>
          <p:nvPr/>
        </p:nvSpPr>
        <p:spPr>
          <a:xfrm>
            <a:off x="2633073" y="3530277"/>
            <a:ext cx="1090687" cy="4631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70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370DA4B-8878-08BF-4DC3-61667D67B3A0}"/>
              </a:ext>
            </a:extLst>
          </p:cNvPr>
          <p:cNvSpPr/>
          <p:nvPr/>
        </p:nvSpPr>
        <p:spPr>
          <a:xfrm>
            <a:off x="1509238" y="3530277"/>
            <a:ext cx="1090687" cy="4631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80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1F1597CB-4BE4-3543-D534-30D97EC0F42D}"/>
              </a:ext>
            </a:extLst>
          </p:cNvPr>
          <p:cNvSpPr/>
          <p:nvPr/>
        </p:nvSpPr>
        <p:spPr>
          <a:xfrm>
            <a:off x="385403" y="3530277"/>
            <a:ext cx="1090687" cy="4631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80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0"/>
            </a:endParaRP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967D4D1-FCC2-86C3-D158-58B9B25492ED}"/>
              </a:ext>
            </a:extLst>
          </p:cNvPr>
          <p:cNvGrpSpPr/>
          <p:nvPr/>
        </p:nvGrpSpPr>
        <p:grpSpPr>
          <a:xfrm>
            <a:off x="362301" y="2521848"/>
            <a:ext cx="1162955" cy="488497"/>
            <a:chOff x="362302" y="2059056"/>
            <a:chExt cx="1146936" cy="485578"/>
          </a:xfrm>
        </p:grpSpPr>
        <p:pic>
          <p:nvPicPr>
            <p:cNvPr id="47" name="Bildobjekt 46" descr="En bild som visar text, skärmbild, visitkort, Teckensnitt&#10;&#10;AI-genererat innehåll kan vara felaktigt.">
              <a:extLst>
                <a:ext uri="{FF2B5EF4-FFF2-40B4-BE49-F238E27FC236}">
                  <a16:creationId xmlns:a16="http://schemas.microsoft.com/office/drawing/2014/main" id="{2656B43E-BC3E-7052-4ED7-4997C6646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08" t="37060" r="19655" b="35899"/>
            <a:stretch>
              <a:fillRect/>
            </a:stretch>
          </p:blipFill>
          <p:spPr>
            <a:xfrm>
              <a:off x="375589" y="2059056"/>
              <a:ext cx="1090687" cy="485578"/>
            </a:xfrm>
            <a:prstGeom prst="rect">
              <a:avLst/>
            </a:prstGeom>
          </p:spPr>
        </p:pic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E2A314AB-CD4F-5557-19C2-7DEA762014EC}"/>
                </a:ext>
              </a:extLst>
            </p:cNvPr>
            <p:cNvSpPr txBox="1"/>
            <p:nvPr/>
          </p:nvSpPr>
          <p:spPr>
            <a:xfrm>
              <a:off x="362302" y="2228322"/>
              <a:ext cx="11469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Skriv ditt tema här</a:t>
              </a:r>
              <a:endParaRPr lang="sv-FI" sz="8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endParaRPr>
            </a:p>
          </p:txBody>
        </p: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8D0BD360-0982-F9FD-0930-10F0421E67BF}"/>
              </a:ext>
            </a:extLst>
          </p:cNvPr>
          <p:cNvGrpSpPr/>
          <p:nvPr/>
        </p:nvGrpSpPr>
        <p:grpSpPr>
          <a:xfrm>
            <a:off x="1483497" y="2524767"/>
            <a:ext cx="1149575" cy="485578"/>
            <a:chOff x="362302" y="2059056"/>
            <a:chExt cx="1146936" cy="485578"/>
          </a:xfrm>
        </p:grpSpPr>
        <p:pic>
          <p:nvPicPr>
            <p:cNvPr id="54" name="Bildobjekt 53" descr="En bild som visar text, skärmbild, visitkort, Teckensnitt&#10;&#10;AI-genererat innehåll kan vara felaktigt.">
              <a:extLst>
                <a:ext uri="{FF2B5EF4-FFF2-40B4-BE49-F238E27FC236}">
                  <a16:creationId xmlns:a16="http://schemas.microsoft.com/office/drawing/2014/main" id="{B16CDA1E-9254-1664-2AF0-7EAC4419F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08" t="37060" r="19655" b="35899"/>
            <a:stretch>
              <a:fillRect/>
            </a:stretch>
          </p:blipFill>
          <p:spPr>
            <a:xfrm>
              <a:off x="379600" y="2059056"/>
              <a:ext cx="1090687" cy="485578"/>
            </a:xfrm>
            <a:prstGeom prst="rect">
              <a:avLst/>
            </a:prstGeom>
          </p:spPr>
        </p:pic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BEC4918A-3D24-4BC6-90BC-A480F604EF17}"/>
                </a:ext>
              </a:extLst>
            </p:cNvPr>
            <p:cNvSpPr txBox="1"/>
            <p:nvPr/>
          </p:nvSpPr>
          <p:spPr>
            <a:xfrm>
              <a:off x="362302" y="2228322"/>
              <a:ext cx="11469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Skriv ditt tema här</a:t>
              </a:r>
              <a:endParaRPr lang="sv-FI" sz="8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endParaRPr>
            </a:p>
          </p:txBody>
        </p:sp>
      </p:grpSp>
      <p:grpSp>
        <p:nvGrpSpPr>
          <p:cNvPr id="56" name="Grupp 55">
            <a:extLst>
              <a:ext uri="{FF2B5EF4-FFF2-40B4-BE49-F238E27FC236}">
                <a16:creationId xmlns:a16="http://schemas.microsoft.com/office/drawing/2014/main" id="{0254682B-4390-9BEF-434E-0202B42482FF}"/>
              </a:ext>
            </a:extLst>
          </p:cNvPr>
          <p:cNvGrpSpPr/>
          <p:nvPr/>
        </p:nvGrpSpPr>
        <p:grpSpPr>
          <a:xfrm>
            <a:off x="2604947" y="2524767"/>
            <a:ext cx="1164947" cy="485578"/>
            <a:chOff x="362302" y="2059056"/>
            <a:chExt cx="1146936" cy="485578"/>
          </a:xfrm>
        </p:grpSpPr>
        <p:pic>
          <p:nvPicPr>
            <p:cNvPr id="57" name="Bildobjekt 56" descr="En bild som visar text, skärmbild, visitkort, Teckensnitt&#10;&#10;AI-genererat innehåll kan vara felaktigt.">
              <a:extLst>
                <a:ext uri="{FF2B5EF4-FFF2-40B4-BE49-F238E27FC236}">
                  <a16:creationId xmlns:a16="http://schemas.microsoft.com/office/drawing/2014/main" id="{518B1FEE-5D47-8581-A56A-0FDC4173D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08" t="37060" r="19655" b="35899"/>
            <a:stretch>
              <a:fillRect/>
            </a:stretch>
          </p:blipFill>
          <p:spPr>
            <a:xfrm>
              <a:off x="379600" y="2059056"/>
              <a:ext cx="1090687" cy="485578"/>
            </a:xfrm>
            <a:prstGeom prst="rect">
              <a:avLst/>
            </a:prstGeom>
          </p:spPr>
        </p:pic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D7A67EDC-E2EB-1C22-BB81-8CD2CF52A23B}"/>
                </a:ext>
              </a:extLst>
            </p:cNvPr>
            <p:cNvSpPr txBox="1"/>
            <p:nvPr/>
          </p:nvSpPr>
          <p:spPr>
            <a:xfrm>
              <a:off x="362302" y="2228322"/>
              <a:ext cx="11469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itchFamily="2" charset="0"/>
                </a:rPr>
                <a:t>Skriv ditt tema här</a:t>
              </a:r>
              <a:endParaRPr lang="sv-FI" sz="8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0"/>
              </a:endParaRPr>
            </a:p>
          </p:txBody>
        </p:sp>
      </p:grpSp>
      <p:sp>
        <p:nvSpPr>
          <p:cNvPr id="59" name="Rektangel: rundade hörn 58">
            <a:extLst>
              <a:ext uri="{FF2B5EF4-FFF2-40B4-BE49-F238E27FC236}">
                <a16:creationId xmlns:a16="http://schemas.microsoft.com/office/drawing/2014/main" id="{61BC3B60-169F-2C07-B9F0-F26BD1EA492A}"/>
              </a:ext>
            </a:extLst>
          </p:cNvPr>
          <p:cNvSpPr/>
          <p:nvPr/>
        </p:nvSpPr>
        <p:spPr>
          <a:xfrm>
            <a:off x="11185319" y="537022"/>
            <a:ext cx="1112423" cy="341644"/>
          </a:xfrm>
          <a:prstGeom prst="roundRect">
            <a:avLst/>
          </a:prstGeom>
          <a:solidFill>
            <a:srgbClr val="01A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50">
                <a:solidFill>
                  <a:schemeClr val="bg1"/>
                </a:solidFill>
              </a:rPr>
              <a:t>Årskurs X</a:t>
            </a:r>
            <a:endParaRPr lang="sv-FI" sz="105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6AE663C-5874-925E-F00E-6A36B8ACF59E}"/>
              </a:ext>
            </a:extLst>
          </p:cNvPr>
          <p:cNvSpPr txBox="1"/>
          <p:nvPr/>
        </p:nvSpPr>
        <p:spPr>
          <a:xfrm>
            <a:off x="321134" y="2171114"/>
            <a:ext cx="1214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900" b="1" u="sng">
                <a:solidFill>
                  <a:srgbClr val="002060"/>
                </a:solidFill>
                <a:latin typeface="Montserrat" panose="00000500000000000000" pitchFamily="2" charset="0"/>
                <a:hlinkClick r:id="rId3"/>
              </a:rPr>
              <a:t>Lektionsmaterial</a:t>
            </a:r>
            <a:endParaRPr lang="sv-FI" sz="900" b="1" u="sng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8F524EA-928B-FC44-2CE3-BE0EAF775CBB}"/>
              </a:ext>
            </a:extLst>
          </p:cNvPr>
          <p:cNvSpPr txBox="1"/>
          <p:nvPr/>
        </p:nvSpPr>
        <p:spPr>
          <a:xfrm>
            <a:off x="1431969" y="2165179"/>
            <a:ext cx="1214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900" b="1" u="sng">
                <a:solidFill>
                  <a:srgbClr val="002060"/>
                </a:solidFill>
                <a:latin typeface="Montserrat" panose="00000500000000000000" pitchFamily="2" charset="0"/>
                <a:hlinkClick r:id="rId3"/>
              </a:rPr>
              <a:t>Lektionsmaterial</a:t>
            </a:r>
            <a:endParaRPr lang="sv-FI" sz="900" b="1" u="sng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60119C2-F464-E777-C231-A3B0083199F7}"/>
              </a:ext>
            </a:extLst>
          </p:cNvPr>
          <p:cNvSpPr txBox="1"/>
          <p:nvPr/>
        </p:nvSpPr>
        <p:spPr>
          <a:xfrm>
            <a:off x="2542804" y="2167080"/>
            <a:ext cx="1214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900" b="1" u="sng">
                <a:solidFill>
                  <a:srgbClr val="002060"/>
                </a:solidFill>
                <a:latin typeface="Montserrat" panose="00000500000000000000" pitchFamily="2" charset="0"/>
                <a:hlinkClick r:id="rId3"/>
              </a:rPr>
              <a:t>Lektionsmaterial</a:t>
            </a:r>
            <a:endParaRPr lang="sv-FI" sz="900" b="1" u="sng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Bildobjekt 3" descr="En bild som visar text, visitkort, Teckensnitt, skärmbild&#10;&#10;AI-genererat innehåll kan vara felaktigt.">
            <a:extLst>
              <a:ext uri="{FF2B5EF4-FFF2-40B4-BE49-F238E27FC236}">
                <a16:creationId xmlns:a16="http://schemas.microsoft.com/office/drawing/2014/main" id="{5648E002-ADC1-F0DD-F153-A8390AF4722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2" t="37284" r="19816" b="37315"/>
          <a:stretch>
            <a:fillRect/>
          </a:stretch>
        </p:blipFill>
        <p:spPr>
          <a:xfrm>
            <a:off x="375006" y="2028558"/>
            <a:ext cx="1090687" cy="459573"/>
          </a:xfrm>
          <a:prstGeom prst="rect">
            <a:avLst/>
          </a:prstGeom>
        </p:spPr>
      </p:pic>
      <p:pic>
        <p:nvPicPr>
          <p:cNvPr id="12" name="Bildobjekt 11" descr="En bild som visar text, visitkort, Teckensnitt, logotyp&#10;&#10;AI-genererat innehåll kan vara felaktigt.">
            <a:extLst>
              <a:ext uri="{FF2B5EF4-FFF2-40B4-BE49-F238E27FC236}">
                <a16:creationId xmlns:a16="http://schemas.microsoft.com/office/drawing/2014/main" id="{45DD6870-31DE-1D4B-62B9-562FC45B572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3" t="37305" r="19880" b="37177"/>
          <a:stretch>
            <a:fillRect/>
          </a:stretch>
        </p:blipFill>
        <p:spPr>
          <a:xfrm>
            <a:off x="1500835" y="2032170"/>
            <a:ext cx="1090687" cy="463798"/>
          </a:xfrm>
          <a:prstGeom prst="rect">
            <a:avLst/>
          </a:prstGeom>
        </p:spPr>
      </p:pic>
      <p:pic>
        <p:nvPicPr>
          <p:cNvPr id="8" name="Bildobjekt 7" descr="En bild som visar text, visitkort, Teckensnitt, logotyp&#10;&#10;AI-genererat innehåll kan vara felaktigt.">
            <a:extLst>
              <a:ext uri="{FF2B5EF4-FFF2-40B4-BE49-F238E27FC236}">
                <a16:creationId xmlns:a16="http://schemas.microsoft.com/office/drawing/2014/main" id="{4A42FEC7-691F-1A83-0B2F-217B19403A6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37565" r="19779" b="37558"/>
          <a:stretch>
            <a:fillRect/>
          </a:stretch>
        </p:blipFill>
        <p:spPr>
          <a:xfrm>
            <a:off x="2628971" y="2030600"/>
            <a:ext cx="1090687" cy="456902"/>
          </a:xfrm>
          <a:prstGeom prst="rect">
            <a:avLst/>
          </a:prstGeom>
        </p:spPr>
      </p:pic>
      <p:sp>
        <p:nvSpPr>
          <p:cNvPr id="17" name="Ellips 16">
            <a:extLst>
              <a:ext uri="{FF2B5EF4-FFF2-40B4-BE49-F238E27FC236}">
                <a16:creationId xmlns:a16="http://schemas.microsoft.com/office/drawing/2014/main" id="{F1460B29-6609-CEFD-A14F-52793EEA17CF}"/>
              </a:ext>
            </a:extLst>
          </p:cNvPr>
          <p:cNvSpPr/>
          <p:nvPr/>
        </p:nvSpPr>
        <p:spPr>
          <a:xfrm>
            <a:off x="379600" y="5856364"/>
            <a:ext cx="756000" cy="756000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900">
                <a:latin typeface="Montserrat" panose="00000500000000000000" pitchFamily="2" charset="0"/>
              </a:rPr>
              <a:t>PEPP</a:t>
            </a:r>
            <a:endParaRPr lang="sv-FI" sz="1050">
              <a:latin typeface="Montserrat" panose="00000500000000000000" pitchFamily="2" charset="0"/>
            </a:endParaRP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9AC3CE07-2C9C-B97E-D96F-0F5118D7304D}"/>
              </a:ext>
            </a:extLst>
          </p:cNvPr>
          <p:cNvSpPr/>
          <p:nvPr/>
        </p:nvSpPr>
        <p:spPr>
          <a:xfrm>
            <a:off x="379600" y="5047688"/>
            <a:ext cx="756000" cy="756000"/>
          </a:xfrm>
          <a:prstGeom prst="ellipse">
            <a:avLst/>
          </a:prstGeom>
          <a:solidFill>
            <a:srgbClr val="F0F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600">
                <a:solidFill>
                  <a:srgbClr val="002060"/>
                </a:solidFill>
                <a:latin typeface="Montserrat" panose="00000500000000000000" pitchFamily="2" charset="0"/>
              </a:rPr>
              <a:t>EXTERN</a:t>
            </a:r>
            <a:endParaRPr lang="sv-FI" sz="105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DDC2DDE8-69AD-05BD-49B5-BB4112891005}"/>
              </a:ext>
            </a:extLst>
          </p:cNvPr>
          <p:cNvSpPr/>
          <p:nvPr/>
        </p:nvSpPr>
        <p:spPr>
          <a:xfrm>
            <a:off x="379600" y="4239012"/>
            <a:ext cx="756000" cy="756000"/>
          </a:xfrm>
          <a:prstGeom prst="ellipse">
            <a:avLst/>
          </a:prstGeom>
          <a:solidFill>
            <a:srgbClr val="FCE6C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600">
                <a:solidFill>
                  <a:srgbClr val="002060"/>
                </a:solidFill>
                <a:latin typeface="Montserrat" panose="00000500000000000000" pitchFamily="2" charset="0"/>
              </a:rPr>
              <a:t>SKOLAN</a:t>
            </a:r>
            <a:endParaRPr lang="sv-FI" sz="105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pic>
        <p:nvPicPr>
          <p:cNvPr id="25" name="Bildobjekt 24" descr="En bild som visar text, skärmbild, Teckensnitt, Grafik&#10;&#10;AI-genererat innehåll kan vara felaktigt.">
            <a:extLst>
              <a:ext uri="{FF2B5EF4-FFF2-40B4-BE49-F238E27FC236}">
                <a16:creationId xmlns:a16="http://schemas.microsoft.com/office/drawing/2014/main" id="{370BAF04-B643-E514-329B-945FE1540D1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t="36730" r="20488" b="36675"/>
          <a:stretch>
            <a:fillRect/>
          </a:stretch>
        </p:blipFill>
        <p:spPr>
          <a:xfrm>
            <a:off x="1497463" y="1009644"/>
            <a:ext cx="1091775" cy="4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4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0FE6A-F09C-F326-92C3-AE4AC3235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objekt 25">
            <a:extLst>
              <a:ext uri="{FF2B5EF4-FFF2-40B4-BE49-F238E27FC236}">
                <a16:creationId xmlns:a16="http://schemas.microsoft.com/office/drawing/2014/main" id="{5CE063FE-0391-4E7F-1819-4D5A2212E8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16239" r="22254" b="46877"/>
          <a:stretch/>
        </p:blipFill>
        <p:spPr>
          <a:xfrm>
            <a:off x="0" y="5134515"/>
            <a:ext cx="2967135" cy="1723485"/>
          </a:xfrm>
          <a:prstGeom prst="rect">
            <a:avLst/>
          </a:prstGeom>
        </p:spPr>
      </p:pic>
      <p:pic>
        <p:nvPicPr>
          <p:cNvPr id="2" name="Bildobjekt 1" descr="En bild som visar Grafik, skärmbild, grafisk design, Färggrann&#10;&#10;Automatiskt genererad beskrivning">
            <a:extLst>
              <a:ext uri="{FF2B5EF4-FFF2-40B4-BE49-F238E27FC236}">
                <a16:creationId xmlns:a16="http://schemas.microsoft.com/office/drawing/2014/main" id="{77F338A3-2022-E72E-F453-EA763D5BDD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920" y="6289575"/>
            <a:ext cx="1215447" cy="372737"/>
          </a:xfrm>
          <a:prstGeom prst="rect">
            <a:avLst/>
          </a:prstGeom>
        </p:spPr>
      </p:pic>
      <p:sp>
        <p:nvSpPr>
          <p:cNvPr id="9" name="Rubrik 3">
            <a:extLst>
              <a:ext uri="{FF2B5EF4-FFF2-40B4-BE49-F238E27FC236}">
                <a16:creationId xmlns:a16="http://schemas.microsoft.com/office/drawing/2014/main" id="{5CA1D878-3BBB-DFF1-C36E-BAAD56FB73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8565" y="713842"/>
            <a:ext cx="126669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>
                <a:solidFill>
                  <a:schemeClr val="accent1">
                    <a:lumMod val="75000"/>
                  </a:schemeClr>
                </a:solidFill>
                <a:latin typeface="Montserrat Medium" pitchFamily="2" charset="0"/>
              </a:rPr>
              <a:t>Månad</a:t>
            </a:r>
            <a:endParaRPr lang="sv-FI" sz="2400">
              <a:solidFill>
                <a:schemeClr val="accent1">
                  <a:lumMod val="75000"/>
                </a:schemeClr>
              </a:solidFill>
              <a:latin typeface="Montserrat Medium" pitchFamily="2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70DA759-7DE1-3418-BE48-2177E484D1DA}"/>
              </a:ext>
            </a:extLst>
          </p:cNvPr>
          <p:cNvSpPr txBox="1">
            <a:spLocks/>
          </p:cNvSpPr>
          <p:nvPr/>
        </p:nvSpPr>
        <p:spPr>
          <a:xfrm>
            <a:off x="959009" y="1534301"/>
            <a:ext cx="108943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aseline="30000" dirty="0">
                <a:solidFill>
                  <a:srgbClr val="002060"/>
                </a:solidFill>
                <a:latin typeface="Montserrat" panose="00000500000000000000" pitchFamily="2" charset="0"/>
              </a:rPr>
              <a:t>Tema:</a:t>
            </a:r>
          </a:p>
          <a:p>
            <a:endParaRPr lang="sv-SE" sz="2400" baseline="300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sv-SE" sz="2400" baseline="30000" dirty="0">
                <a:solidFill>
                  <a:srgbClr val="002060"/>
                </a:solidFill>
                <a:latin typeface="Montserrat" panose="00000500000000000000" pitchFamily="2" charset="0"/>
              </a:rPr>
              <a:t>Kontakta:</a:t>
            </a:r>
          </a:p>
          <a:p>
            <a:endParaRPr lang="sv-SE" sz="2400" baseline="300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sv-SE" sz="2400" baseline="30000">
                <a:solidFill>
                  <a:srgbClr val="002060"/>
                </a:solidFill>
                <a:latin typeface="Montserrat" panose="00000500000000000000" pitchFamily="2" charset="0"/>
              </a:rPr>
              <a:t>Plan:</a:t>
            </a:r>
            <a:endParaRPr lang="sv-SE" sz="2400" baseline="300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endParaRPr lang="sv-FI" sz="2800" dirty="0">
              <a:solidFill>
                <a:srgbClr val="E95B0C"/>
              </a:solidFill>
              <a:latin typeface="Lora" pitchFamily="2" charset="0"/>
            </a:endParaRPr>
          </a:p>
          <a:p>
            <a:endParaRPr lang="sv-FI" sz="2800" dirty="0">
              <a:solidFill>
                <a:srgbClr val="E95B0C"/>
              </a:solidFill>
              <a:latin typeface="Lora" pitchFamily="2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F3D136F-AC03-776A-2534-98E70BF1BEBF}"/>
              </a:ext>
            </a:extLst>
          </p:cNvPr>
          <p:cNvSpPr txBox="1">
            <a:spLocks/>
          </p:cNvSpPr>
          <p:nvPr/>
        </p:nvSpPr>
        <p:spPr>
          <a:xfrm>
            <a:off x="8630433" y="713841"/>
            <a:ext cx="3222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aseline="30000">
                <a:solidFill>
                  <a:srgbClr val="002060"/>
                </a:solidFill>
                <a:latin typeface="Montserrat" panose="00000500000000000000" pitchFamily="2" charset="0"/>
              </a:rPr>
              <a:t>Ansvarsperson: </a:t>
            </a:r>
          </a:p>
        </p:txBody>
      </p:sp>
    </p:spTree>
    <p:extLst>
      <p:ext uri="{BB962C8B-B14F-4D97-AF65-F5344CB8AC3E}">
        <p14:creationId xmlns:p14="http://schemas.microsoft.com/office/powerpoint/2010/main" val="323547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Årsklocka PEPP" id="{2A80A812-6EE0-4A3B-88FB-6FFE2AD1ED87}" vid="{2135993A-725E-4E24-B375-AC80705A561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8b6ed9-489f-4029-85a4-6f5b631d31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1211FF0C07164B8AB228B2210E155C" ma:contentTypeVersion="14" ma:contentTypeDescription="Create a new document." ma:contentTypeScope="" ma:versionID="53d0f4ff6a5aae1f8fc4a169b37cff5c">
  <xsd:schema xmlns:xsd="http://www.w3.org/2001/XMLSchema" xmlns:xs="http://www.w3.org/2001/XMLSchema" xmlns:p="http://schemas.microsoft.com/office/2006/metadata/properties" xmlns:ns3="5c8b6ed9-489f-4029-85a4-6f5b631d3143" xmlns:ns4="ee06c102-a2db-4b4e-837b-868a1cd07dcd" targetNamespace="http://schemas.microsoft.com/office/2006/metadata/properties" ma:root="true" ma:fieldsID="7bc0992c3d2e7ec335291bb63c2bcbc0" ns3:_="" ns4:_="">
    <xsd:import namespace="5c8b6ed9-489f-4029-85a4-6f5b631d3143"/>
    <xsd:import namespace="ee06c102-a2db-4b4e-837b-868a1cd07dc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b6ed9-489f-4029-85a4-6f5b631d314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6c102-a2db-4b4e-837b-868a1cd07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0513B5-C750-483C-AE0F-DD1BD6F0F6D4}">
  <ds:schemaRefs>
    <ds:schemaRef ds:uri="http://schemas.microsoft.com/office/infopath/2007/PartnerControls"/>
    <ds:schemaRef ds:uri="http://purl.org/dc/elements/1.1/"/>
    <ds:schemaRef ds:uri="http://www.w3.org/XML/1998/namespace"/>
    <ds:schemaRef ds:uri="5c8b6ed9-489f-4029-85a4-6f5b631d3143"/>
    <ds:schemaRef ds:uri="http://schemas.microsoft.com/office/2006/metadata/properties"/>
    <ds:schemaRef ds:uri="http://purl.org/dc/dcmitype/"/>
    <ds:schemaRef ds:uri="ee06c102-a2db-4b4e-837b-868a1cd07dcd"/>
    <ds:schemaRef ds:uri="http://purl.org/dc/terms/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19028B2-E071-4486-986C-DEE395CC22DB}">
  <ds:schemaRefs>
    <ds:schemaRef ds:uri="5c8b6ed9-489f-4029-85a4-6f5b631d3143"/>
    <ds:schemaRef ds:uri="ee06c102-a2db-4b4e-837b-868a1cd07d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59427CC-E577-41EB-B6C9-CBC3AA2EEC0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2a6f410-9f06-46b9-987c-8a3e628bd727}" enabled="0" method="" siteId="{e2a6f410-9f06-46b9-987c-8a3e628bd72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199</Words>
  <Application>Microsoft Office PowerPoint</Application>
  <PresentationFormat>Bredbild</PresentationFormat>
  <Paragraphs>48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Lora</vt:lpstr>
      <vt:lpstr>Montserrat</vt:lpstr>
      <vt:lpstr>Montserrat Medium</vt:lpstr>
      <vt:lpstr>Office-tema</vt:lpstr>
      <vt:lpstr>PowerPoint-presentation</vt:lpstr>
      <vt:lpstr>Årsklocka för rusmedelsförebyggande undervisning</vt:lpstr>
      <vt:lpstr>PowerPoint-presentation</vt:lpstr>
      <vt:lpstr>Månad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Nicolina Hannus</dc:creator>
  <cp:lastModifiedBy>Nicolina Hannus</cp:lastModifiedBy>
  <cp:revision>4</cp:revision>
  <dcterms:created xsi:type="dcterms:W3CDTF">2025-08-14T07:03:25Z</dcterms:created>
  <dcterms:modified xsi:type="dcterms:W3CDTF">2025-09-16T09:07:20Z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0x010100A91211FF0C07164B8AB228B2210E155C</vt:lpwstr>
  </property>
</Properties>
</file>