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293" r:id="rId5"/>
    <p:sldId id="298" r:id="rId6"/>
    <p:sldId id="494" r:id="rId7"/>
    <p:sldId id="495" r:id="rId8"/>
    <p:sldId id="267" r:id="rId9"/>
    <p:sldId id="273" r:id="rId10"/>
    <p:sldId id="256" r:id="rId11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4C01"/>
    <a:srgbClr val="E66E00"/>
    <a:srgbClr val="0C617E"/>
    <a:srgbClr val="D04B06"/>
    <a:srgbClr val="E66E0D"/>
    <a:srgbClr val="00929D"/>
    <a:srgbClr val="006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397" autoAdjust="0"/>
  </p:normalViewPr>
  <p:slideViewPr>
    <p:cSldViewPr snapToGrid="0">
      <p:cViewPr varScale="1">
        <p:scale>
          <a:sx n="102" d="100"/>
          <a:sy n="102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150F9-C2DD-4DCC-9403-B7F90E3D8671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040672-5E2A-4C8E-AAB3-A7E9FD8C00FE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83002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59AE9-9D80-7919-8460-EB24AC9E3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0210BDD-C8E9-6DA5-98C6-EBCE6388E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F4A4735-F769-B8A0-287D-37F7EAEAD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sv-SE" dirty="0"/>
              <a:t>Se sista bild för instruktioner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7D0D3F4-8E4F-B97B-5062-E6946F554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8611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6082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970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079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4ABE1-6E70-40A3-BE8C-C0B21CA8C0DF}" type="slidenum">
              <a:rPr kumimoji="0" lang="sv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sv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578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00537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4556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070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16055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24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21561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5796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8431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4942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9331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8686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1678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707A1-802A-A88C-9B1E-DF5609E7F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CAE332DA-DCF4-ED75-D368-B661F1261322}"/>
              </a:ext>
            </a:extLst>
          </p:cNvPr>
          <p:cNvSpPr txBox="1"/>
          <p:nvPr/>
        </p:nvSpPr>
        <p:spPr>
          <a:xfrm>
            <a:off x="3189514" y="4181051"/>
            <a:ext cx="5519057" cy="1057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31C0386-84E0-012E-7DA9-F8543CD32052}"/>
              </a:ext>
            </a:extLst>
          </p:cNvPr>
          <p:cNvSpPr txBox="1"/>
          <p:nvPr/>
        </p:nvSpPr>
        <p:spPr>
          <a:xfrm>
            <a:off x="2721802" y="2592185"/>
            <a:ext cx="6318503" cy="15721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65A9E4-B13F-9B4A-0AA9-025EF3EB86AB}"/>
              </a:ext>
            </a:extLst>
          </p:cNvPr>
          <p:cNvSpPr txBox="1"/>
          <p:nvPr/>
        </p:nvSpPr>
        <p:spPr>
          <a:xfrm>
            <a:off x="3680349" y="4304267"/>
            <a:ext cx="5028222" cy="8087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AAC3FE4-E835-D6F0-6A7C-1757CCCB3DB6}"/>
              </a:ext>
            </a:extLst>
          </p:cNvPr>
          <p:cNvSpPr txBox="1"/>
          <p:nvPr/>
        </p:nvSpPr>
        <p:spPr>
          <a:xfrm>
            <a:off x="3027800" y="4355745"/>
            <a:ext cx="5961007" cy="212365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sz="4800" dirty="0">
                <a:solidFill>
                  <a:srgbClr val="D04C01"/>
                </a:solidFill>
                <a:latin typeface="Poppins"/>
                <a:cs typeface="Poppins"/>
              </a:rPr>
              <a:t>Alkohol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FI" sz="3600" b="0" i="0" u="none" strike="noStrike" kern="1200" cap="none" spc="0" normalizeH="0" baseline="0" noProof="0" dirty="0">
                <a:ln>
                  <a:noFill/>
                </a:ln>
                <a:solidFill>
                  <a:srgbClr val="D04C01"/>
                </a:solidFill>
                <a:effectLst/>
                <a:uLnTx/>
                <a:uFillTx/>
                <a:latin typeface="Poppins"/>
                <a:cs typeface="Poppins"/>
              </a:rPr>
              <a:t>Hö</a:t>
            </a:r>
            <a:r>
              <a:rPr lang="sv-FI" sz="3600" dirty="0">
                <a:solidFill>
                  <a:srgbClr val="D04C01"/>
                </a:solidFill>
                <a:latin typeface="Poppins"/>
                <a:cs typeface="Poppins"/>
              </a:rPr>
              <a:t>gstadiet</a:t>
            </a:r>
            <a:r>
              <a:rPr kumimoji="0" lang="sv-FI" sz="4800" b="0" i="0" u="none" strike="noStrike" kern="1200" cap="none" spc="0" normalizeH="0" baseline="0" noProof="0" dirty="0">
                <a:ln>
                  <a:noFill/>
                </a:ln>
                <a:solidFill>
                  <a:srgbClr val="D04C01"/>
                </a:solidFill>
                <a:effectLst/>
                <a:uLnTx/>
                <a:uFillTx/>
                <a:latin typeface="Monsterrat"/>
                <a:ea typeface="+mn-ea"/>
                <a:cs typeface="+mn-cs"/>
              </a:rPr>
              <a:t> </a:t>
            </a:r>
            <a:endParaRPr lang="sv-FI" sz="4800" b="0" i="0" u="none" strike="noStrike" kern="1200" cap="none" spc="0" normalizeH="0" baseline="0" noProof="0" dirty="0">
              <a:ln>
                <a:noFill/>
              </a:ln>
              <a:solidFill>
                <a:srgbClr val="D04C01"/>
              </a:solidFill>
              <a:effectLst/>
              <a:uLnTx/>
              <a:uFillTx/>
              <a:latin typeface="Monsterra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3600" b="0" i="0" u="none" strike="noStrike" kern="1200" cap="none" spc="0" normalizeH="0" baseline="0" noProof="0" dirty="0">
              <a:ln>
                <a:noFill/>
              </a:ln>
              <a:solidFill>
                <a:srgbClr val="EA5B0C"/>
              </a:solidFill>
              <a:effectLst/>
              <a:uLnTx/>
              <a:uFillTx/>
              <a:latin typeface="Monsterrat"/>
              <a:ea typeface="+mn-ea"/>
              <a:cs typeface="+mn-cs"/>
            </a:endParaRPr>
          </a:p>
        </p:txBody>
      </p:sp>
      <p:pic>
        <p:nvPicPr>
          <p:cNvPr id="10" name="Bildobjekt 9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9A73BBCA-9839-8BFF-D455-AD4BD38AF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147" y="1797503"/>
            <a:ext cx="6488206" cy="2366523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BFD17EAB-CB86-319D-7DCC-325A413C5E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93315" y="28575"/>
            <a:ext cx="1362075" cy="6800850"/>
          </a:xfrm>
          <a:prstGeom prst="rect">
            <a:avLst/>
          </a:prstGeom>
        </p:spPr>
      </p:pic>
      <p:pic>
        <p:nvPicPr>
          <p:cNvPr id="14" name="Bildobjekt 13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58D93A0C-794F-0E9D-8B14-0A0AE4720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0415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6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0DEA2434-B519-59E4-1D38-9D6A724BE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418876" y="-2159952"/>
            <a:ext cx="1362075" cy="6800850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1FB60639-C71D-4AD7-6B37-CBC041653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423145" y="2020020"/>
            <a:ext cx="1362075" cy="680085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974546" y="2717264"/>
            <a:ext cx="8240485" cy="1422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E66E00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Värderingsövning</a:t>
            </a:r>
            <a:endParaRPr lang="en-US" sz="7200" b="0" i="0" u="none" strike="noStrike" kern="1200" cap="none" spc="0" normalizeH="0" baseline="0" noProof="0">
              <a:ln>
                <a:noFill/>
              </a:ln>
              <a:solidFill>
                <a:srgbClr val="E66E00"/>
              </a:solidFill>
              <a:effectLst/>
              <a:uLnTx/>
              <a:uFillTx/>
              <a:latin typeface="Poppins"/>
              <a:ea typeface="Montserrat Medium"/>
              <a:cs typeface="Poppins"/>
            </a:endParaRPr>
          </a:p>
          <a:p>
            <a:pPr marL="0" marR="0" lvl="0" indent="0" algn="ctr" defTabSz="914400">
              <a:lnSpc>
                <a:spcPts val="56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C617E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- Fyra </a:t>
            </a:r>
            <a:r>
              <a:rPr kumimoji="0" lang="en-US" sz="4000" b="0" i="0" u="none" strike="noStrike" kern="1200" cap="none" spc="0" normalizeH="0" baseline="0" noProof="0" err="1">
                <a:ln>
                  <a:noFill/>
                </a:ln>
                <a:solidFill>
                  <a:srgbClr val="0C617E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hörn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C617E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 -</a:t>
            </a:r>
            <a:endParaRPr lang="en-US" sz="4000" b="0" i="0" u="none" strike="noStrike" kern="1200" cap="none" spc="0" normalizeH="0" baseline="0" noProof="0" dirty="0">
              <a:ln>
                <a:noFill/>
              </a:ln>
              <a:solidFill>
                <a:srgbClr val="0C617E"/>
              </a:solidFill>
              <a:effectLst/>
              <a:uLnTx/>
              <a:uFillTx/>
              <a:latin typeface="Poppins"/>
              <a:ea typeface="Montserrat Medium"/>
              <a:cs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FFF0-D8D7-D7EC-C471-E4370F0E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3AB90829-FE67-D49F-9805-9E868B817D55}"/>
              </a:ext>
            </a:extLst>
          </p:cNvPr>
          <p:cNvSpPr txBox="1"/>
          <p:nvPr/>
        </p:nvSpPr>
        <p:spPr>
          <a:xfrm>
            <a:off x="2288663" y="1084558"/>
            <a:ext cx="9572170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Vad tror du är den främsta anledningen till att ungdomar dricker alkohol?</a:t>
            </a: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1. För att passa in och bli accepterad av andra.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2. För att koppla av och minska stress.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3. För att det är spännande och förbjudet.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4. Du har ett annat förslag</a:t>
            </a:r>
            <a:endParaRPr lang="sv-FI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9FCC5AEC-1E21-C32F-AD7E-C6A1FFF4E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93315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27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565AC-E512-57E6-2E00-3293FA756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9AF2822D-30C3-52A0-4463-A784E38DC5E5}"/>
              </a:ext>
            </a:extLst>
          </p:cNvPr>
          <p:cNvSpPr txBox="1"/>
          <p:nvPr/>
        </p:nvSpPr>
        <p:spPr>
          <a:xfrm>
            <a:off x="2300758" y="383034"/>
            <a:ext cx="9572170" cy="60939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Vilket tycker du är den allvarligaste konsekvensen av att dricka alkohol som ung?</a:t>
            </a: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1. Att hjärnan påverkas negativt och utvecklingen kan störas.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2. Att man kan hamna i farliga situationer, som våld eller olyckor.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3. Att relationer till familj och vänner kan förstöras.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4. Att man kan bli beroende av alkohol.</a:t>
            </a:r>
            <a:endParaRPr lang="sv-FI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3B58C419-5D58-3D41-CCE2-A6BE6D121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93315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0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6537A5C-C840-24B5-A9D8-18DB8F47B9DE}"/>
              </a:ext>
            </a:extLst>
          </p:cNvPr>
          <p:cNvSpPr txBox="1"/>
          <p:nvPr/>
        </p:nvSpPr>
        <p:spPr>
          <a:xfrm>
            <a:off x="1764792" y="625963"/>
            <a:ext cx="10165951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Vad tycker du är det bästa sättet att säga nej till alkohol om någon erbjuder dig?</a:t>
            </a: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1. Säga nej direkt och tydligt utan att förklara varför.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2. Hänvisa till en ursäkt, till exempel att du ska träna imorgon.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3. Byta ämne eller skämta bort frågan.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4. Säga att du helt enkelt inte är intresserad av att dricka.</a:t>
            </a:r>
            <a:endParaRPr lang="sv-FI" sz="3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13BC2493-2AC9-CEC2-E342-E92118D21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93315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9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233014" y="1086604"/>
            <a:ext cx="9553795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Tycker du att åldersgränsen (18 år) för alkohol är passlig?</a:t>
            </a: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1. Nej, åldersgränsen borde vara högre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2. Nej, åldersgränsen borde vara lägre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3. Ja, 18 år är passlig åldersgräns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/>
                <a:cs typeface="Poppins"/>
              </a:rPr>
              <a:t>4. Du har ett annat förslag </a:t>
            </a:r>
            <a:endParaRPr lang="sv-SE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25E72F52-E109-84CF-D22E-C688A7EC1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93315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39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0222680" y="5975480"/>
            <a:ext cx="1283521" cy="393441"/>
          </a:xfrm>
          <a:custGeom>
            <a:avLst/>
            <a:gdLst/>
            <a:ahLst/>
            <a:cxnLst/>
            <a:rect l="l" t="t" r="r" b="b"/>
            <a:pathLst>
              <a:path w="1925281" h="590161">
                <a:moveTo>
                  <a:pt x="0" y="0"/>
                </a:moveTo>
                <a:lnTo>
                  <a:pt x="1925281" y="0"/>
                </a:lnTo>
                <a:lnTo>
                  <a:pt x="1925281" y="590162"/>
                </a:lnTo>
                <a:lnTo>
                  <a:pt x="0" y="590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7" name="TextBox 7"/>
          <p:cNvSpPr txBox="1"/>
          <p:nvPr/>
        </p:nvSpPr>
        <p:spPr>
          <a:xfrm>
            <a:off x="685800" y="609601"/>
            <a:ext cx="5790361" cy="693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4050" b="1" dirty="0" err="1">
                <a:solidFill>
                  <a:srgbClr val="006378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Värderingsövningar</a:t>
            </a:r>
            <a:endParaRPr lang="en-US" sz="4050" b="1" dirty="0" err="1">
              <a:solidFill>
                <a:srgbClr val="006378"/>
              </a:solidFill>
              <a:latin typeface="Poppins"/>
              <a:ea typeface="Montserrat Medium"/>
              <a:cs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5800" y="1421865"/>
            <a:ext cx="8660225" cy="1218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typer av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värderingsövningar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finns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inga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rätt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eller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fel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Syftet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lyssna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,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respektera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1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ledare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ska du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neutral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ställning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jobb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skapa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trygghet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reflektion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Alla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behöver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prata,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också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okej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bara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fundera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tyst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tillåtet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om man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1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3832"/>
              </a:lnSpc>
              <a:spcBef>
                <a:spcPct val="0"/>
              </a:spcBef>
            </a:pPr>
            <a:endParaRPr lang="en-US" sz="111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2403870"/>
            <a:ext cx="2895181" cy="292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3"/>
              </a:lnSpc>
            </a:pPr>
            <a:r>
              <a:rPr lang="en-US" sz="1450" b="1" dirty="0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Fyra </a:t>
            </a:r>
            <a:r>
              <a:rPr lang="en-US" sz="1450" b="1" dirty="0" err="1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hörn</a:t>
            </a:r>
            <a:endParaRPr lang="en-US" sz="1450" b="1">
              <a:solidFill>
                <a:srgbClr val="00929D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493"/>
              </a:lnSpc>
            </a:pPr>
            <a:endParaRPr lang="en-US" sz="1450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Markera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klassrummet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                 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siffrorna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1 – 4.</a:t>
            </a:r>
            <a:endParaRPr lang="en-US" sz="105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svarsalternativ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visa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det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deras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</a:t>
            </a:r>
            <a:endParaRPr lang="en-US" sz="105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motivera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813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068078" y="2311603"/>
            <a:ext cx="2898883" cy="331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450" b="1" dirty="0" err="1">
                <a:solidFill>
                  <a:srgbClr val="E66E0D"/>
                </a:solidFill>
                <a:latin typeface="Poppins"/>
                <a:ea typeface="Lora Bold"/>
                <a:cs typeface="Poppins"/>
                <a:sym typeface="Lora Bold"/>
              </a:rPr>
              <a:t>Linjen</a:t>
            </a:r>
            <a:endParaRPr lang="en-US" sz="1450" b="1">
              <a:solidFill>
                <a:srgbClr val="E66E0D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21"/>
              </a:lnSpc>
            </a:pPr>
            <a:endParaRPr lang="en-US" sz="1450" b="1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längs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tydliggör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vid det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alternativet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om,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mitt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emellan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bra.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förklara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ståndpunkt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under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66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493"/>
              </a:lnSpc>
              <a:spcBef>
                <a:spcPct val="0"/>
              </a:spcBef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61776" y="2311602"/>
            <a:ext cx="3183367" cy="3531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  <a:spcBef>
                <a:spcPct val="0"/>
              </a:spcBef>
            </a:pPr>
            <a:r>
              <a:rPr lang="en-US" sz="1450" b="1" dirty="0">
                <a:solidFill>
                  <a:srgbClr val="D04B06"/>
                </a:solidFill>
                <a:latin typeface="Poppins"/>
                <a:ea typeface="Lora Bold"/>
                <a:cs typeface="Poppins"/>
                <a:sym typeface="Lora Bold"/>
              </a:rPr>
              <a:t>Heta stolen </a:t>
            </a:r>
            <a:endParaRPr lang="en-US" sz="1450" b="1" dirty="0">
              <a:solidFill>
                <a:srgbClr val="D04B06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42"/>
              </a:lnSpc>
            </a:pPr>
            <a:endParaRPr lang="en-US" sz="1450" b="1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ring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lämna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tom.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visar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vad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tycker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Ja: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Nej: sitter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Kanske: sitter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armarna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kors.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utan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kommentera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fördela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ordet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jämnt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mellan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eleverna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vidare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avtar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66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642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12" name="Bildobjekt 1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137F2D34-8F9C-35F9-CC9E-D8A505CF2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142" y="5784128"/>
            <a:ext cx="2140858" cy="76888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22A728-6395-400E-AC15-1137B91B9462}">
  <ds:schemaRefs>
    <ds:schemaRef ds:uri="http://schemas.microsoft.com/office/2006/metadata/properties"/>
    <ds:schemaRef ds:uri="http://schemas.microsoft.com/office/infopath/2007/PartnerControls"/>
    <ds:schemaRef ds:uri="a33c9caf-926e-46b4-ad4d-d40aa3b7619b"/>
    <ds:schemaRef ds:uri="a2dbb736-59a8-4798-93cb-5a03d1fa9f7b"/>
  </ds:schemaRefs>
</ds:datastoreItem>
</file>

<file path=customXml/itemProps2.xml><?xml version="1.0" encoding="utf-8"?>
<ds:datastoreItem xmlns:ds="http://schemas.openxmlformats.org/officeDocument/2006/customXml" ds:itemID="{04D16E5E-C929-4795-A899-203B32991D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c9caf-926e-46b4-ad4d-d40aa3b7619b"/>
    <ds:schemaRef ds:uri="a2dbb736-59a8-4798-93cb-5a03d1fa9f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48DFA3D-61D9-4D95-9E6C-709E623127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535</Words>
  <Application>Microsoft Office PowerPoint</Application>
  <PresentationFormat>Bredbild</PresentationFormat>
  <Paragraphs>73</Paragraphs>
  <Slides>7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Monsterrat</vt:lpstr>
      <vt:lpstr>Open Sans Medium</vt:lpstr>
      <vt:lpstr>Poppins</vt:lpstr>
      <vt:lpstr>1_Office-tema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78</cp:revision>
  <dcterms:created xsi:type="dcterms:W3CDTF">2025-06-25T10:37:52Z</dcterms:created>
  <dcterms:modified xsi:type="dcterms:W3CDTF">2026-08-11T11:57:43Z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0x010100016E6FC75F032141BDA9C71720FD40C0</vt:lpwstr>
  </property>
  <property fmtid="{D5CDD505-2E9C-101B-9397-08002B2CF9AE}" pid="3" name="MediaServiceImageTags">
    <vt:lpwstr/>
  </property>
</Properties>
</file>