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257" r:id="rId5"/>
    <p:sldId id="297" r:id="rId6"/>
    <p:sldId id="298" r:id="rId7"/>
    <p:sldId id="264" r:id="rId8"/>
    <p:sldId id="265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9" r:id="rId19"/>
    <p:sldId id="282" r:id="rId20"/>
    <p:sldId id="283" r:id="rId21"/>
    <p:sldId id="284" r:id="rId22"/>
    <p:sldId id="285" r:id="rId23"/>
    <p:sldId id="286" r:id="rId24"/>
  </p:sldIdLst>
  <p:sldSz cx="12192000" cy="6858000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6E00"/>
    <a:srgbClr val="FFD26B"/>
    <a:srgbClr val="D04C01"/>
    <a:srgbClr val="128F8B"/>
    <a:srgbClr val="0C617E"/>
    <a:srgbClr val="EA5B0C"/>
    <a:srgbClr val="EAA03B"/>
    <a:srgbClr val="01A99C"/>
    <a:srgbClr val="76C6C9"/>
    <a:srgbClr val="F9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CABF83-0965-41AD-A894-220F5E0CD63D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FI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4ABE1-6E70-40A3-BE8C-C0B21CA8C0D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900621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Källa: https://paihdelinkki.fi/sv/sjalvhjalp/alkohol/handbok-om-kontroll-over-drickandet/foljder-av-drickandet/ </a:t>
            </a:r>
            <a:endParaRPr lang="sv-FI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4ABE1-6E70-40A3-BE8C-C0B21CA8C0DF}" type="slidenum">
              <a:rPr lang="sv-FI" smtClean="0"/>
              <a:t>5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671818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Gräns 0,5 promille</a:t>
            </a:r>
            <a:endParaRPr lang="sv-FI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4ABE1-6E70-40A3-BE8C-C0B21CA8C0DF}" type="slidenum">
              <a:rPr lang="sv-FI" smtClean="0"/>
              <a:t>13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271404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4ABE1-6E70-40A3-BE8C-C0B21CA8C0DF}" type="slidenum">
              <a:rPr lang="sv-FI" smtClean="0"/>
              <a:t>17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7619762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FI"/>
              <a:t>https://www.youtube.com/watch?v=b6WfNWdrKfM&amp;t=5s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4ABE1-6E70-40A3-BE8C-C0B21CA8C0DF}" type="slidenum">
              <a:rPr lang="sv-FI" smtClean="0"/>
              <a:t>18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838011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2311A6-53D3-F709-42E1-127AD91004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E925E33-2FD5-9869-8E18-B9EBB403F3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3072D9A-EE0B-7F36-A508-8510AB528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A62B86-DF11-2DFE-9B30-6628C4183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AC670BC-ED33-EBB7-1A16-908AB737A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570305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4EF0DC-8742-4DFA-BDE4-65A286CF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4172E12-3107-30B6-EA50-046472D1F1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B98F5B0-3EAF-BC47-D000-E326861F9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52B2784-48D7-7AE0-FC52-8E22BE3B3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08775B-723A-F1A0-5F98-A137C31E7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331090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DFE545F-46A3-0BA3-3FB9-E44B2AEB6F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47E7877-8315-512E-D660-8445DB01BF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7BB0BF-FB91-EE57-1528-C52A8E686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CC35FE6-FADE-05F3-BF2F-179F2BBE7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18621D0-3F8D-B448-6B1F-2573D5C28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999266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3B16E5-96DF-8512-2366-685545F4C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1AA3A17-4A07-E9F9-1C52-4808E615E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865E0E7-69C6-E4ED-02FD-6E8E95842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A82E9FE-8E79-9E98-F9DF-CEF44BAB0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ECF3C2-3E5F-6285-D866-E388353E9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84973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0BF7B32-756B-607B-716F-E973BB5C9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DC747FC-E997-CAF2-415A-D799415D7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E55091-0673-0A9C-B974-E7698FF0A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F16BFCC-90F8-CB91-860F-A0FFC2C31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7B2EA4-5F12-0DC7-8021-C3CDAF337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51387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09A516-5FCE-CB1B-A4BB-D19A3758C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B13F6B-7E4A-132A-FFC5-D5B6DE475F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B7A882A-72F1-C4CB-6328-EE56D69DBC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6E5A6B7-233E-7A5D-DBF3-1BBC1518F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6B3AABB-5B80-E6CB-0C93-0344B5521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160CAA7-2F0C-2A02-8FBF-3F5E8642F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10403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DA84C-B619-D5D4-35E4-2F60F8EE2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5E152D9-9DC8-0BAD-AC05-F0737E3DD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3688B08-9D8A-01A8-2DDF-CC2CA8EE30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42B34FE-9408-5EC4-4C8B-C690E5B773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11E766C-AB70-50EF-CC69-F49DD62E40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EFE6F96-DF79-53BA-F8D0-755C6042D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9A5A337-5696-AA6E-9D61-98F0492E9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05BE390-3EF4-1324-7032-301DE20C1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378734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293842-2B84-B680-36AE-4A90F3C49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E3DF765-A272-8BBE-58B3-2348E4921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4FC51BC-6B85-FF07-EA29-CA81E31E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B4AE91A-608F-0988-1EBD-53FDA4F2C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340531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9DC3564-FBC1-2809-C0DC-558291633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06532CC-975E-F7A5-C596-9D27DFFB7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5988E0A-6473-7B24-D557-7B8670263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208187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BADF84-4AAC-6967-4F89-4852B69DE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0EC5102-9423-4243-F7AD-A27722A3C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07D04E4-F8B1-E053-A949-8BEB490C3B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9087A95-7CFE-E2AE-D976-0B8AD666D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C296ABB-072C-C789-8128-867C8C85A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89B5404-D300-640F-93F7-BA2BD1B71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876709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3F73DA-B777-49F3-7F59-44BC572A2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C7535C0-955C-2535-40C0-722FC50C9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5DA5024-C388-B0AF-59A6-EC5A2C0684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55D5287-3974-E1DC-35E2-28787275E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18AF609-E125-3A62-BFF3-15E904907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1E8A35C-3AF4-263C-CD64-052652930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50125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42DFBDA-DCAB-B8F7-806A-3BFC6E3EC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C7E441-1F5F-3CEF-3472-F6451AEA5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E22D5C6-EFE8-7171-5DAA-41C4010F2B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DE3EC7F-3F90-AA95-9364-8ADB681B8A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EFAE117-815B-0D3F-3BFC-0A6432C3B7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759627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b6WfNWdrKfM?feature=oembed" TargetMode="External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386666" y="198671"/>
            <a:ext cx="5790361" cy="706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5699"/>
              </a:lnSpc>
              <a:spcBef>
                <a:spcPct val="0"/>
              </a:spcBef>
            </a:pPr>
            <a:r>
              <a:rPr lang="en-US" sz="4400" b="1" dirty="0" err="1">
                <a:solidFill>
                  <a:srgbClr val="E46E00"/>
                </a:solidFill>
                <a:latin typeface="Poppins"/>
                <a:ea typeface="Montserrat Medium"/>
                <a:cs typeface="Poppins"/>
                <a:sym typeface="Montserrat Medium"/>
              </a:rPr>
              <a:t>Frågesport</a:t>
            </a:r>
            <a:endParaRPr lang="en-US" sz="4400" b="1" dirty="0">
              <a:solidFill>
                <a:srgbClr val="E46E00"/>
              </a:solidFill>
              <a:latin typeface="Poppins"/>
              <a:ea typeface="Montserrat Medium"/>
              <a:cs typeface="Poppins"/>
              <a:sym typeface="Montserrat Medium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86666" y="993800"/>
            <a:ext cx="9766017" cy="5676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spcBef>
                <a:spcPct val="0"/>
              </a:spcBef>
            </a:pPr>
            <a:r>
              <a:rPr lang="sv-SE" sz="1400" b="1" dirty="0">
                <a:solidFill>
                  <a:srgbClr val="0C617E"/>
                </a:solidFill>
                <a:latin typeface="Poppins"/>
                <a:ea typeface="Open Sans Medium"/>
                <a:cs typeface="Poppins"/>
                <a:sym typeface="Open Sans Medium"/>
              </a:rPr>
              <a:t>Syfte</a:t>
            </a:r>
            <a:r>
              <a:rPr lang="sv-SE" sz="1400" dirty="0">
                <a:solidFill>
                  <a:srgbClr val="0C617E"/>
                </a:solidFill>
                <a:latin typeface="Poppins"/>
                <a:ea typeface="Open Sans Medium"/>
                <a:cs typeface="Poppins"/>
                <a:sym typeface="Open Sans Medium"/>
              </a:rPr>
              <a:t>:</a:t>
            </a:r>
            <a:r>
              <a:rPr lang="sv-SE" sz="14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Att på ett lekfullt och interaktivt sätt öka elevernas kunskap om rusmedel.</a:t>
            </a:r>
            <a:endParaRPr lang="sv-SE" sz="14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defTabSz="609630">
              <a:spcBef>
                <a:spcPct val="0"/>
              </a:spcBef>
            </a:pPr>
            <a:endParaRPr lang="sv-SE" sz="14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defTabSz="609630">
              <a:lnSpc>
                <a:spcPct val="150000"/>
              </a:lnSpc>
              <a:spcBef>
                <a:spcPct val="0"/>
              </a:spcBef>
            </a:pPr>
            <a:r>
              <a:rPr lang="sv-SE" sz="1400" b="1" dirty="0">
                <a:solidFill>
                  <a:srgbClr val="128F8B"/>
                </a:solidFill>
                <a:latin typeface="Poppins"/>
                <a:ea typeface="Open Sans Medium"/>
                <a:cs typeface="Poppins"/>
                <a:sym typeface="Open Sans Medium"/>
              </a:rPr>
              <a:t>Förberedelser</a:t>
            </a:r>
            <a:endParaRPr lang="sv-SE" sz="1400" b="1" dirty="0">
              <a:solidFill>
                <a:srgbClr val="128F8B"/>
              </a:solidFill>
              <a:latin typeface="Poppins"/>
              <a:ea typeface="Open Sans Medium"/>
              <a:cs typeface="Poppins"/>
            </a:endParaRPr>
          </a:p>
          <a:p>
            <a:pPr marL="171450" indent="-171450" defTabSz="60963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Dela in klassen i två eller flera lag. </a:t>
            </a:r>
            <a:endParaRPr lang="sv-SE" sz="14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171450" indent="-171450" defTabSz="60963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Ge varje lag två skyltar eller lappar, en med texten Sant och en med texten Falskt.</a:t>
            </a:r>
            <a:endParaRPr lang="sv-SE" sz="14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171450" indent="-171450" defTabSz="60963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sv-SE" sz="14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defTabSz="609630">
              <a:lnSpc>
                <a:spcPct val="150000"/>
              </a:lnSpc>
              <a:spcBef>
                <a:spcPct val="0"/>
              </a:spcBef>
            </a:pPr>
            <a:r>
              <a:rPr lang="sv-SE" sz="1400" b="1" dirty="0">
                <a:solidFill>
                  <a:srgbClr val="D04C01"/>
                </a:solidFill>
                <a:latin typeface="Poppins"/>
                <a:ea typeface="Open Sans Medium"/>
                <a:cs typeface="Poppins"/>
                <a:sym typeface="Open Sans Medium"/>
              </a:rPr>
              <a:t>Så här går det till</a:t>
            </a:r>
            <a:endParaRPr lang="sv-SE" sz="1400" b="1" dirty="0">
              <a:solidFill>
                <a:srgbClr val="D04C01"/>
              </a:solidFill>
              <a:latin typeface="Poppins"/>
              <a:ea typeface="Open Sans Medium"/>
              <a:cs typeface="Poppins"/>
            </a:endParaRPr>
          </a:p>
          <a:p>
            <a:pPr marL="171450" indent="-171450" defTabSz="60963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Berätta för eleverna att ni ska ha en frågesport om ett särskilt rusmedel.</a:t>
            </a:r>
            <a:endParaRPr lang="sv-SE" sz="14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171450" indent="-171450" defTabSz="60963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sv-SE" sz="14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171450" indent="-171450" defTabSz="60963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140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Läs upp ett påstående högt för hela klassen. Lagen diskuterar tillsammans om påståendet är sant eller falskt. Påminn om att alla i laget ska få komma till tals, att man lyssnar på varandra och visar respekt. Ibland behöver man kompromissa eller rösta för att komma fram till ett gemensamt beslut.</a:t>
            </a:r>
            <a:endParaRPr lang="sv-SE" sz="14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171450" indent="-171450" defTabSz="60963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sv-SE" sz="14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171450" indent="-171450" defTabSz="60963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När båda lagen är färdiga visar de upp skylten med sitt svar.</a:t>
            </a:r>
            <a:endParaRPr lang="sv-SE" sz="14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171450" indent="-171450" defTabSz="60963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sv-SE" sz="14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171450" indent="-171450" defTabSz="60963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Du berättar vilket alternativ som är rätt och går sedan igenom PEPP-rutan med fakta. Där förklaras varför påståendet var sant eller falskt. Det finns också länkar för den som vill fördjupa sig, men det är inget som krävs för övningen.</a:t>
            </a:r>
            <a:endParaRPr lang="sv-SE" sz="14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171450" indent="-171450" defTabSz="60963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sv-SE" sz="14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defTabSz="609630">
              <a:lnSpc>
                <a:spcPct val="150000"/>
              </a:lnSpc>
              <a:spcBef>
                <a:spcPct val="0"/>
              </a:spcBef>
            </a:pPr>
            <a:r>
              <a:rPr lang="sv-SE" sz="1400" b="1" dirty="0">
                <a:solidFill>
                  <a:srgbClr val="FFD26B"/>
                </a:solidFill>
                <a:latin typeface="Poppins"/>
                <a:ea typeface="Open Sans Medium"/>
                <a:cs typeface="Poppins"/>
                <a:sym typeface="Open Sans Medium"/>
              </a:rPr>
              <a:t>Variation</a:t>
            </a:r>
            <a:endParaRPr lang="sv-SE" sz="1400" b="1" dirty="0">
              <a:solidFill>
                <a:srgbClr val="FFD26B"/>
              </a:solidFill>
              <a:latin typeface="Poppins"/>
              <a:ea typeface="Open Sans Medium"/>
              <a:cs typeface="Poppins"/>
            </a:endParaRPr>
          </a:p>
          <a:p>
            <a:pPr marL="171450" indent="-171450" defTabSz="60963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Skriv gärna upp poäng på tavlan om du vill skapa ett tävlingsmoment – det brukar öka engagemanget. </a:t>
            </a:r>
            <a:endParaRPr lang="sv-SE" sz="14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171450" indent="-171450" defTabSz="60963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 vissa klasser kan det passa bättre att inte räkna poäng, utan enbart uppmärksamma vilka lag som hade rätt.</a:t>
            </a:r>
            <a:r>
              <a:rPr lang="sv-SE" sz="140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endParaRPr lang="en-US" sz="1400" dirty="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pic>
        <p:nvPicPr>
          <p:cNvPr id="4" name="Bildobjekt 3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B53CB382-3C73-A6A9-E68C-D73F8DBC3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7852" y="6055739"/>
            <a:ext cx="1703295" cy="607199"/>
          </a:xfrm>
          <a:prstGeom prst="rect">
            <a:avLst/>
          </a:prstGeom>
        </p:spPr>
      </p:pic>
      <p:sp>
        <p:nvSpPr>
          <p:cNvPr id="10" name="Likbent triangel 9">
            <a:extLst>
              <a:ext uri="{FF2B5EF4-FFF2-40B4-BE49-F238E27FC236}">
                <a16:creationId xmlns:a16="http://schemas.microsoft.com/office/drawing/2014/main" id="{218E6C96-9A11-9AE6-369D-27C558D7CACE}"/>
              </a:ext>
            </a:extLst>
          </p:cNvPr>
          <p:cNvSpPr/>
          <p:nvPr/>
        </p:nvSpPr>
        <p:spPr>
          <a:xfrm rot="16200000">
            <a:off x="11203012" y="4692142"/>
            <a:ext cx="1060704" cy="914400"/>
          </a:xfrm>
          <a:prstGeom prst="triangle">
            <a:avLst/>
          </a:prstGeom>
          <a:solidFill>
            <a:srgbClr val="0C6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Likbent triangel 10">
            <a:extLst>
              <a:ext uri="{FF2B5EF4-FFF2-40B4-BE49-F238E27FC236}">
                <a16:creationId xmlns:a16="http://schemas.microsoft.com/office/drawing/2014/main" id="{A168AB1B-D310-BF29-4EDB-044054DA7F3C}"/>
              </a:ext>
            </a:extLst>
          </p:cNvPr>
          <p:cNvSpPr/>
          <p:nvPr/>
        </p:nvSpPr>
        <p:spPr>
          <a:xfrm rot="-5400000">
            <a:off x="11205219" y="3627340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Likbent triangel 11">
            <a:extLst>
              <a:ext uri="{FF2B5EF4-FFF2-40B4-BE49-F238E27FC236}">
                <a16:creationId xmlns:a16="http://schemas.microsoft.com/office/drawing/2014/main" id="{E914D9EA-217B-AF0F-51C5-F3144F1B34BA}"/>
              </a:ext>
            </a:extLst>
          </p:cNvPr>
          <p:cNvSpPr/>
          <p:nvPr/>
        </p:nvSpPr>
        <p:spPr>
          <a:xfrm rot="16200000">
            <a:off x="11210981" y="2557527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Likbent triangel 12">
            <a:extLst>
              <a:ext uri="{FF2B5EF4-FFF2-40B4-BE49-F238E27FC236}">
                <a16:creationId xmlns:a16="http://schemas.microsoft.com/office/drawing/2014/main" id="{19DB431E-1A04-3BF9-C9BD-8B85AB9D2B9D}"/>
              </a:ext>
            </a:extLst>
          </p:cNvPr>
          <p:cNvSpPr/>
          <p:nvPr/>
        </p:nvSpPr>
        <p:spPr>
          <a:xfrm rot="16200000">
            <a:off x="11202532" y="1506908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Likbent triangel 13">
            <a:extLst>
              <a:ext uri="{FF2B5EF4-FFF2-40B4-BE49-F238E27FC236}">
                <a16:creationId xmlns:a16="http://schemas.microsoft.com/office/drawing/2014/main" id="{5D75D311-5021-2FD3-82B8-A75D1881E332}"/>
              </a:ext>
            </a:extLst>
          </p:cNvPr>
          <p:cNvSpPr/>
          <p:nvPr/>
        </p:nvSpPr>
        <p:spPr>
          <a:xfrm rot="-5400000">
            <a:off x="11204498" y="457549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237C2FF9-B599-360C-039D-5F0D318C81C2}"/>
              </a:ext>
            </a:extLst>
          </p:cNvPr>
          <p:cNvSpPr txBox="1"/>
          <p:nvPr/>
        </p:nvSpPr>
        <p:spPr>
          <a:xfrm>
            <a:off x="1848649" y="865734"/>
            <a:ext cx="8501743" cy="28007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SE" sz="4400" b="1">
                <a:latin typeface="Poppins"/>
                <a:cs typeface="Poppins"/>
              </a:rPr>
              <a:t>Påstående 4:</a:t>
            </a:r>
          </a:p>
          <a:p>
            <a:pPr algn="ctr"/>
            <a:endParaRPr lang="sv-SE" sz="4400" b="1"/>
          </a:p>
          <a:p>
            <a:pPr algn="ctr"/>
            <a:r>
              <a:rPr lang="sv-SE" sz="4400">
                <a:latin typeface="Poppins"/>
                <a:cs typeface="Poppins"/>
              </a:rPr>
              <a:t>Alkohol är inte skadligt för vuxna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58BDF73-9DFE-6898-6797-2CBAF1212CF5}"/>
              </a:ext>
            </a:extLst>
          </p:cNvPr>
          <p:cNvSpPr txBox="1"/>
          <p:nvPr/>
        </p:nvSpPr>
        <p:spPr>
          <a:xfrm>
            <a:off x="3693776" y="5135495"/>
            <a:ext cx="4811487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6000">
                <a:solidFill>
                  <a:srgbClr val="FF0000"/>
                </a:solidFill>
                <a:latin typeface="Poppins"/>
                <a:cs typeface="Poppins"/>
              </a:rPr>
              <a:t>FALSKT</a:t>
            </a:r>
          </a:p>
        </p:txBody>
      </p:sp>
      <p:sp>
        <p:nvSpPr>
          <p:cNvPr id="3" name="Likbent triangel 2">
            <a:extLst>
              <a:ext uri="{FF2B5EF4-FFF2-40B4-BE49-F238E27FC236}">
                <a16:creationId xmlns:a16="http://schemas.microsoft.com/office/drawing/2014/main" id="{8B7544FA-6581-50DD-A4C4-084F0938B466}"/>
              </a:ext>
            </a:extLst>
          </p:cNvPr>
          <p:cNvSpPr/>
          <p:nvPr/>
        </p:nvSpPr>
        <p:spPr>
          <a:xfrm rot="10020000">
            <a:off x="-685647" y="2797569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Likbent triangel 6">
            <a:extLst>
              <a:ext uri="{FF2B5EF4-FFF2-40B4-BE49-F238E27FC236}">
                <a16:creationId xmlns:a16="http://schemas.microsoft.com/office/drawing/2014/main" id="{EE090ABC-20E5-9EBA-6442-53799CCC737A}"/>
              </a:ext>
            </a:extLst>
          </p:cNvPr>
          <p:cNvSpPr/>
          <p:nvPr/>
        </p:nvSpPr>
        <p:spPr>
          <a:xfrm rot="11100000">
            <a:off x="189194" y="2736284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Likbent triangel 8">
            <a:extLst>
              <a:ext uri="{FF2B5EF4-FFF2-40B4-BE49-F238E27FC236}">
                <a16:creationId xmlns:a16="http://schemas.microsoft.com/office/drawing/2014/main" id="{67B0E2FA-7264-26EF-5886-DF72CE7857FD}"/>
              </a:ext>
            </a:extLst>
          </p:cNvPr>
          <p:cNvSpPr/>
          <p:nvPr/>
        </p:nvSpPr>
        <p:spPr>
          <a:xfrm rot="12240000">
            <a:off x="1009266" y="2945171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Likbent triangel 10">
            <a:extLst>
              <a:ext uri="{FF2B5EF4-FFF2-40B4-BE49-F238E27FC236}">
                <a16:creationId xmlns:a16="http://schemas.microsoft.com/office/drawing/2014/main" id="{8CC6EE20-A943-F97E-17A5-4ECB7AA48860}"/>
              </a:ext>
            </a:extLst>
          </p:cNvPr>
          <p:cNvSpPr/>
          <p:nvPr/>
        </p:nvSpPr>
        <p:spPr>
          <a:xfrm rot="12960000">
            <a:off x="1824819" y="3426397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Likbent triangel 12">
            <a:extLst>
              <a:ext uri="{FF2B5EF4-FFF2-40B4-BE49-F238E27FC236}">
                <a16:creationId xmlns:a16="http://schemas.microsoft.com/office/drawing/2014/main" id="{91C32D2A-F1B4-92F4-C221-D8506B893DE8}"/>
              </a:ext>
            </a:extLst>
          </p:cNvPr>
          <p:cNvSpPr/>
          <p:nvPr/>
        </p:nvSpPr>
        <p:spPr>
          <a:xfrm rot="11340000">
            <a:off x="2915817" y="3902394"/>
            <a:ext cx="1060704" cy="914400"/>
          </a:xfrm>
          <a:prstGeom prst="triangle">
            <a:avLst/>
          </a:prstGeom>
          <a:solidFill>
            <a:srgbClr val="0C6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Likbent triangel 14">
            <a:extLst>
              <a:ext uri="{FF2B5EF4-FFF2-40B4-BE49-F238E27FC236}">
                <a16:creationId xmlns:a16="http://schemas.microsoft.com/office/drawing/2014/main" id="{C0A2B73F-EF3F-C9D2-D5B4-747F16B12E89}"/>
              </a:ext>
            </a:extLst>
          </p:cNvPr>
          <p:cNvSpPr/>
          <p:nvPr/>
        </p:nvSpPr>
        <p:spPr>
          <a:xfrm rot="10020000">
            <a:off x="4110470" y="3850923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Likbent triangel 16">
            <a:extLst>
              <a:ext uri="{FF2B5EF4-FFF2-40B4-BE49-F238E27FC236}">
                <a16:creationId xmlns:a16="http://schemas.microsoft.com/office/drawing/2014/main" id="{57CA1DA7-A428-79E8-584F-CE674F1EE0B1}"/>
              </a:ext>
            </a:extLst>
          </p:cNvPr>
          <p:cNvSpPr/>
          <p:nvPr/>
        </p:nvSpPr>
        <p:spPr>
          <a:xfrm rot="11820000">
            <a:off x="4884458" y="3879285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Likbent triangel 18">
            <a:extLst>
              <a:ext uri="{FF2B5EF4-FFF2-40B4-BE49-F238E27FC236}">
                <a16:creationId xmlns:a16="http://schemas.microsoft.com/office/drawing/2014/main" id="{1D8B5090-5E90-939C-AB83-64846D415EEB}"/>
              </a:ext>
            </a:extLst>
          </p:cNvPr>
          <p:cNvSpPr/>
          <p:nvPr/>
        </p:nvSpPr>
        <p:spPr>
          <a:xfrm rot="11160000">
            <a:off x="5951061" y="4099377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Likbent triangel 20">
            <a:extLst>
              <a:ext uri="{FF2B5EF4-FFF2-40B4-BE49-F238E27FC236}">
                <a16:creationId xmlns:a16="http://schemas.microsoft.com/office/drawing/2014/main" id="{BF39BFDF-3EDF-BA43-E5D7-8012EC34D3BF}"/>
              </a:ext>
            </a:extLst>
          </p:cNvPr>
          <p:cNvSpPr/>
          <p:nvPr/>
        </p:nvSpPr>
        <p:spPr>
          <a:xfrm rot="12420000">
            <a:off x="6789025" y="4356484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Likbent triangel 22">
            <a:extLst>
              <a:ext uri="{FF2B5EF4-FFF2-40B4-BE49-F238E27FC236}">
                <a16:creationId xmlns:a16="http://schemas.microsoft.com/office/drawing/2014/main" id="{DF25CAE3-30D8-E183-11D9-F4ABEAF28ED3}"/>
              </a:ext>
            </a:extLst>
          </p:cNvPr>
          <p:cNvSpPr/>
          <p:nvPr/>
        </p:nvSpPr>
        <p:spPr>
          <a:xfrm rot="11280000">
            <a:off x="7868817" y="4686806"/>
            <a:ext cx="1060704" cy="914400"/>
          </a:xfrm>
          <a:prstGeom prst="triangle">
            <a:avLst/>
          </a:prstGeom>
          <a:solidFill>
            <a:srgbClr val="0C6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Likbent triangel 24">
            <a:extLst>
              <a:ext uri="{FF2B5EF4-FFF2-40B4-BE49-F238E27FC236}">
                <a16:creationId xmlns:a16="http://schemas.microsoft.com/office/drawing/2014/main" id="{D096ABA3-7DC3-1245-0A2B-4EB167CFC44F}"/>
              </a:ext>
            </a:extLst>
          </p:cNvPr>
          <p:cNvSpPr/>
          <p:nvPr/>
        </p:nvSpPr>
        <p:spPr>
          <a:xfrm rot="9900000">
            <a:off x="9074676" y="4612924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Likbent triangel 26">
            <a:extLst>
              <a:ext uri="{FF2B5EF4-FFF2-40B4-BE49-F238E27FC236}">
                <a16:creationId xmlns:a16="http://schemas.microsoft.com/office/drawing/2014/main" id="{68686DF5-F9A5-0166-0983-546B8DDB6F6E}"/>
              </a:ext>
            </a:extLst>
          </p:cNvPr>
          <p:cNvSpPr/>
          <p:nvPr/>
        </p:nvSpPr>
        <p:spPr>
          <a:xfrm rot="8820000">
            <a:off x="10117605" y="4159432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Likbent triangel 28">
            <a:extLst>
              <a:ext uri="{FF2B5EF4-FFF2-40B4-BE49-F238E27FC236}">
                <a16:creationId xmlns:a16="http://schemas.microsoft.com/office/drawing/2014/main" id="{12FDF653-B18A-34CD-7C8F-8341989539C1}"/>
              </a:ext>
            </a:extLst>
          </p:cNvPr>
          <p:cNvSpPr/>
          <p:nvPr/>
        </p:nvSpPr>
        <p:spPr>
          <a:xfrm rot="8040000">
            <a:off x="10971297" y="3460642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Likbent triangel 30">
            <a:extLst>
              <a:ext uri="{FF2B5EF4-FFF2-40B4-BE49-F238E27FC236}">
                <a16:creationId xmlns:a16="http://schemas.microsoft.com/office/drawing/2014/main" id="{7758542A-1490-1469-947F-11450A155B5E}"/>
              </a:ext>
            </a:extLst>
          </p:cNvPr>
          <p:cNvSpPr/>
          <p:nvPr/>
        </p:nvSpPr>
        <p:spPr>
          <a:xfrm rot="8040000">
            <a:off x="11663584" y="2731632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1961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86834203-D6E3-1EF7-CBF7-FBA690A52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915"/>
            <a:ext cx="12192000" cy="6901829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B9BD17F5-4CC3-3F99-77F8-1BF1A224878F}"/>
              </a:ext>
            </a:extLst>
          </p:cNvPr>
          <p:cNvSpPr txBox="1"/>
          <p:nvPr/>
        </p:nvSpPr>
        <p:spPr>
          <a:xfrm>
            <a:off x="1670957" y="2933240"/>
            <a:ext cx="8850086" cy="16004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4000">
                <a:latin typeface="Poppins"/>
                <a:cs typeface="Poppins"/>
              </a:rPr>
              <a:t>Alkohol är skadligt för alla, i alla åldrar.</a:t>
            </a:r>
          </a:p>
          <a:p>
            <a:pPr algn="ctr"/>
            <a:endParaRPr lang="sv-FI"/>
          </a:p>
        </p:txBody>
      </p:sp>
      <p:pic>
        <p:nvPicPr>
          <p:cNvPr id="2" name="Bildobjekt 1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BC4AFB3C-D838-A680-3B48-842F29FCE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9941" y="822591"/>
            <a:ext cx="3059206" cy="107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969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237C2FF9-B599-360C-039D-5F0D318C81C2}"/>
              </a:ext>
            </a:extLst>
          </p:cNvPr>
          <p:cNvSpPr txBox="1"/>
          <p:nvPr/>
        </p:nvSpPr>
        <p:spPr>
          <a:xfrm>
            <a:off x="2293384" y="901272"/>
            <a:ext cx="9205452" cy="34778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SE" sz="4400" b="1">
                <a:latin typeface="Poppins"/>
                <a:cs typeface="Poppins"/>
              </a:rPr>
              <a:t>Påstående 5:</a:t>
            </a:r>
          </a:p>
          <a:p>
            <a:pPr algn="ctr"/>
            <a:endParaRPr lang="sv-SE" sz="4400" b="1"/>
          </a:p>
          <a:p>
            <a:pPr algn="ctr"/>
            <a:r>
              <a:rPr lang="sv-SE" sz="4400">
                <a:latin typeface="Poppins"/>
                <a:cs typeface="Poppins"/>
              </a:rPr>
              <a:t>Det är riskfritt att köra moped eller bil då man har druckit alkohol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58BDF73-9DFE-6898-6797-2CBAF1212CF5}"/>
              </a:ext>
            </a:extLst>
          </p:cNvPr>
          <p:cNvSpPr txBox="1"/>
          <p:nvPr/>
        </p:nvSpPr>
        <p:spPr>
          <a:xfrm>
            <a:off x="4486832" y="5057374"/>
            <a:ext cx="4811487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6000">
                <a:solidFill>
                  <a:srgbClr val="FF0000"/>
                </a:solidFill>
                <a:latin typeface="Poppins"/>
                <a:cs typeface="Poppins"/>
              </a:rPr>
              <a:t>FALSKT</a:t>
            </a:r>
          </a:p>
        </p:txBody>
      </p:sp>
      <p:sp>
        <p:nvSpPr>
          <p:cNvPr id="3" name="Likbent triangel 2">
            <a:extLst>
              <a:ext uri="{FF2B5EF4-FFF2-40B4-BE49-F238E27FC236}">
                <a16:creationId xmlns:a16="http://schemas.microsoft.com/office/drawing/2014/main" id="{56DF858B-A4BF-FCB9-ED66-8764A2B39B63}"/>
              </a:ext>
            </a:extLst>
          </p:cNvPr>
          <p:cNvSpPr/>
          <p:nvPr/>
        </p:nvSpPr>
        <p:spPr>
          <a:xfrm rot="9300000">
            <a:off x="147964" y="3095571"/>
            <a:ext cx="1060704" cy="914400"/>
          </a:xfrm>
          <a:prstGeom prst="triangle">
            <a:avLst/>
          </a:prstGeom>
          <a:solidFill>
            <a:srgbClr val="0C6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Likbent triangel 6">
            <a:extLst>
              <a:ext uri="{FF2B5EF4-FFF2-40B4-BE49-F238E27FC236}">
                <a16:creationId xmlns:a16="http://schemas.microsoft.com/office/drawing/2014/main" id="{B2E0F43E-1EE2-A213-D501-D9AE1F06F14E}"/>
              </a:ext>
            </a:extLst>
          </p:cNvPr>
          <p:cNvSpPr/>
          <p:nvPr/>
        </p:nvSpPr>
        <p:spPr>
          <a:xfrm rot="8100000">
            <a:off x="1069409" y="2454102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Likbent triangel 8">
            <a:extLst>
              <a:ext uri="{FF2B5EF4-FFF2-40B4-BE49-F238E27FC236}">
                <a16:creationId xmlns:a16="http://schemas.microsoft.com/office/drawing/2014/main" id="{54082989-85DA-5BDE-52E9-158730552027}"/>
              </a:ext>
            </a:extLst>
          </p:cNvPr>
          <p:cNvSpPr/>
          <p:nvPr/>
        </p:nvSpPr>
        <p:spPr>
          <a:xfrm rot="7380000">
            <a:off x="1764600" y="1589907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Likbent triangel 10">
            <a:extLst>
              <a:ext uri="{FF2B5EF4-FFF2-40B4-BE49-F238E27FC236}">
                <a16:creationId xmlns:a16="http://schemas.microsoft.com/office/drawing/2014/main" id="{DD45A6AE-24DD-ED2E-E138-3BBEC34075DA}"/>
              </a:ext>
            </a:extLst>
          </p:cNvPr>
          <p:cNvSpPr/>
          <p:nvPr/>
        </p:nvSpPr>
        <p:spPr>
          <a:xfrm rot="7080000">
            <a:off x="2288340" y="696525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Likbent triangel 12">
            <a:extLst>
              <a:ext uri="{FF2B5EF4-FFF2-40B4-BE49-F238E27FC236}">
                <a16:creationId xmlns:a16="http://schemas.microsoft.com/office/drawing/2014/main" id="{A4CAB408-CEC9-3229-B964-1592AEF80667}"/>
              </a:ext>
            </a:extLst>
          </p:cNvPr>
          <p:cNvSpPr/>
          <p:nvPr/>
        </p:nvSpPr>
        <p:spPr>
          <a:xfrm rot="6780000">
            <a:off x="2713640" y="-219785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Likbent triangel 14">
            <a:extLst>
              <a:ext uri="{FF2B5EF4-FFF2-40B4-BE49-F238E27FC236}">
                <a16:creationId xmlns:a16="http://schemas.microsoft.com/office/drawing/2014/main" id="{CEA9EDA1-A567-8C62-3818-B17BA95E125C}"/>
              </a:ext>
            </a:extLst>
          </p:cNvPr>
          <p:cNvSpPr/>
          <p:nvPr/>
        </p:nvSpPr>
        <p:spPr>
          <a:xfrm rot="15960000">
            <a:off x="9814265" y="6058483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Likbent triangel 16">
            <a:extLst>
              <a:ext uri="{FF2B5EF4-FFF2-40B4-BE49-F238E27FC236}">
                <a16:creationId xmlns:a16="http://schemas.microsoft.com/office/drawing/2014/main" id="{29D1B387-AEF8-991E-502C-79899E2D4DD6}"/>
              </a:ext>
            </a:extLst>
          </p:cNvPr>
          <p:cNvSpPr/>
          <p:nvPr/>
        </p:nvSpPr>
        <p:spPr>
          <a:xfrm rot="17160000">
            <a:off x="9904693" y="4988667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Likbent triangel 18">
            <a:extLst>
              <a:ext uri="{FF2B5EF4-FFF2-40B4-BE49-F238E27FC236}">
                <a16:creationId xmlns:a16="http://schemas.microsoft.com/office/drawing/2014/main" id="{A15A6D96-DA5B-5986-9677-5EC8B7FB0DA3}"/>
              </a:ext>
            </a:extLst>
          </p:cNvPr>
          <p:cNvSpPr/>
          <p:nvPr/>
        </p:nvSpPr>
        <p:spPr>
          <a:xfrm rot="18000000">
            <a:off x="10343768" y="3998524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Likbent triangel 20">
            <a:extLst>
              <a:ext uri="{FF2B5EF4-FFF2-40B4-BE49-F238E27FC236}">
                <a16:creationId xmlns:a16="http://schemas.microsoft.com/office/drawing/2014/main" id="{CB08550D-C06A-3E25-A000-7D9AD4C57FEC}"/>
              </a:ext>
            </a:extLst>
          </p:cNvPr>
          <p:cNvSpPr/>
          <p:nvPr/>
        </p:nvSpPr>
        <p:spPr>
          <a:xfrm rot="19440000">
            <a:off x="11047260" y="3191073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6739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F1B79785-434D-8BFF-0288-19C123BA5E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1915"/>
            <a:ext cx="12192000" cy="6901829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B9BD17F5-4CC3-3F99-77F8-1BF1A224878F}"/>
              </a:ext>
            </a:extLst>
          </p:cNvPr>
          <p:cNvSpPr txBox="1"/>
          <p:nvPr/>
        </p:nvSpPr>
        <p:spPr>
          <a:xfrm>
            <a:off x="1670957" y="2253915"/>
            <a:ext cx="8850086" cy="28315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4000">
                <a:latin typeface="Poppins"/>
                <a:cs typeface="Poppins"/>
              </a:rPr>
              <a:t>Alkohol försämrar körförmågan och de som kör då de har druckit alkohol utsätter både sig själva och andra för stor fara. </a:t>
            </a:r>
            <a:endParaRPr lang="sv-SE" sz="6000">
              <a:latin typeface="Poppins"/>
              <a:cs typeface="Poppins"/>
            </a:endParaRPr>
          </a:p>
          <a:p>
            <a:pPr algn="ctr"/>
            <a:endParaRPr lang="sv-FI"/>
          </a:p>
        </p:txBody>
      </p:sp>
      <p:pic>
        <p:nvPicPr>
          <p:cNvPr id="2" name="Bildobjekt 1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242597CD-2D33-277E-E2C8-1F396FC63F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0441" y="856207"/>
            <a:ext cx="2857502" cy="102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9551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237C2FF9-B599-360C-039D-5F0D318C81C2}"/>
              </a:ext>
            </a:extLst>
          </p:cNvPr>
          <p:cNvSpPr txBox="1"/>
          <p:nvPr/>
        </p:nvSpPr>
        <p:spPr>
          <a:xfrm>
            <a:off x="1497765" y="1015595"/>
            <a:ext cx="9205452" cy="27392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SE" sz="4400" b="1">
                <a:latin typeface="Poppins"/>
                <a:cs typeface="Poppins"/>
              </a:rPr>
              <a:t>Påstående 6:</a:t>
            </a:r>
            <a:endParaRPr lang="sv-SE" sz="4400" b="1" dirty="0">
              <a:latin typeface="Poppins"/>
              <a:cs typeface="Poppins"/>
            </a:endParaRPr>
          </a:p>
          <a:p>
            <a:pPr algn="ctr"/>
            <a:endParaRPr lang="sv-SE" sz="4400" dirty="0">
              <a:latin typeface="Poppins"/>
              <a:cs typeface="Poppins"/>
            </a:endParaRPr>
          </a:p>
          <a:p>
            <a:pPr algn="ctr"/>
            <a:r>
              <a:rPr lang="sv-SE" sz="4400">
                <a:latin typeface="Poppins"/>
                <a:cs typeface="Poppins"/>
              </a:rPr>
              <a:t>Alla vuxna dricker alkohol</a:t>
            </a:r>
            <a:endParaRPr lang="sv-SE" sz="4400" dirty="0">
              <a:latin typeface="Poppins"/>
              <a:cs typeface="Poppins"/>
            </a:endParaRPr>
          </a:p>
          <a:p>
            <a:pPr algn="ctr"/>
            <a:endParaRPr lang="sv-SE" sz="4000" b="1" dirty="0">
              <a:latin typeface="Poppins"/>
              <a:cs typeface="Poppins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0FBC7544-F2A9-FE1E-1865-92AD6BE97C39}"/>
              </a:ext>
            </a:extLst>
          </p:cNvPr>
          <p:cNvSpPr txBox="1"/>
          <p:nvPr/>
        </p:nvSpPr>
        <p:spPr>
          <a:xfrm>
            <a:off x="3691215" y="5169432"/>
            <a:ext cx="4811487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6000">
                <a:solidFill>
                  <a:srgbClr val="FF0000"/>
                </a:solidFill>
                <a:latin typeface="Poppins"/>
                <a:cs typeface="Poppins"/>
              </a:rPr>
              <a:t>FALSKT</a:t>
            </a:r>
          </a:p>
        </p:txBody>
      </p:sp>
      <p:sp>
        <p:nvSpPr>
          <p:cNvPr id="5" name="Likbent triangel 4">
            <a:extLst>
              <a:ext uri="{FF2B5EF4-FFF2-40B4-BE49-F238E27FC236}">
                <a16:creationId xmlns:a16="http://schemas.microsoft.com/office/drawing/2014/main" id="{1550435A-79E3-8C65-C28A-D8784801953A}"/>
              </a:ext>
            </a:extLst>
          </p:cNvPr>
          <p:cNvSpPr/>
          <p:nvPr/>
        </p:nvSpPr>
        <p:spPr>
          <a:xfrm rot="10020000">
            <a:off x="-685647" y="2797569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Likbent triangel 6">
            <a:extLst>
              <a:ext uri="{FF2B5EF4-FFF2-40B4-BE49-F238E27FC236}">
                <a16:creationId xmlns:a16="http://schemas.microsoft.com/office/drawing/2014/main" id="{ED051D4C-D59F-7724-BDBF-5DF89FC1FB0E}"/>
              </a:ext>
            </a:extLst>
          </p:cNvPr>
          <p:cNvSpPr/>
          <p:nvPr/>
        </p:nvSpPr>
        <p:spPr>
          <a:xfrm rot="11100000">
            <a:off x="189194" y="2736284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Likbent triangel 8">
            <a:extLst>
              <a:ext uri="{FF2B5EF4-FFF2-40B4-BE49-F238E27FC236}">
                <a16:creationId xmlns:a16="http://schemas.microsoft.com/office/drawing/2014/main" id="{07B54C46-0A08-7624-4A02-B9D02E74B081}"/>
              </a:ext>
            </a:extLst>
          </p:cNvPr>
          <p:cNvSpPr/>
          <p:nvPr/>
        </p:nvSpPr>
        <p:spPr>
          <a:xfrm rot="12240000">
            <a:off x="1009266" y="2945171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Likbent triangel 10">
            <a:extLst>
              <a:ext uri="{FF2B5EF4-FFF2-40B4-BE49-F238E27FC236}">
                <a16:creationId xmlns:a16="http://schemas.microsoft.com/office/drawing/2014/main" id="{8075C14C-0BA8-5D4C-4990-8284BDE44CE7}"/>
              </a:ext>
            </a:extLst>
          </p:cNvPr>
          <p:cNvSpPr/>
          <p:nvPr/>
        </p:nvSpPr>
        <p:spPr>
          <a:xfrm rot="12960000">
            <a:off x="1824819" y="3426397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Likbent triangel 12">
            <a:extLst>
              <a:ext uri="{FF2B5EF4-FFF2-40B4-BE49-F238E27FC236}">
                <a16:creationId xmlns:a16="http://schemas.microsoft.com/office/drawing/2014/main" id="{E731F1E0-B3B9-435C-D658-D559ED063013}"/>
              </a:ext>
            </a:extLst>
          </p:cNvPr>
          <p:cNvSpPr/>
          <p:nvPr/>
        </p:nvSpPr>
        <p:spPr>
          <a:xfrm rot="11340000">
            <a:off x="2915817" y="3902394"/>
            <a:ext cx="1060704" cy="914400"/>
          </a:xfrm>
          <a:prstGeom prst="triangle">
            <a:avLst/>
          </a:prstGeom>
          <a:solidFill>
            <a:srgbClr val="0C6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Likbent triangel 14">
            <a:extLst>
              <a:ext uri="{FF2B5EF4-FFF2-40B4-BE49-F238E27FC236}">
                <a16:creationId xmlns:a16="http://schemas.microsoft.com/office/drawing/2014/main" id="{DF231CD5-0752-3C3E-CB1F-246F600A04E9}"/>
              </a:ext>
            </a:extLst>
          </p:cNvPr>
          <p:cNvSpPr/>
          <p:nvPr/>
        </p:nvSpPr>
        <p:spPr>
          <a:xfrm rot="10020000">
            <a:off x="4110470" y="3850923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Likbent triangel 16">
            <a:extLst>
              <a:ext uri="{FF2B5EF4-FFF2-40B4-BE49-F238E27FC236}">
                <a16:creationId xmlns:a16="http://schemas.microsoft.com/office/drawing/2014/main" id="{957620DD-4068-E582-F71C-A802AA99FCFE}"/>
              </a:ext>
            </a:extLst>
          </p:cNvPr>
          <p:cNvSpPr/>
          <p:nvPr/>
        </p:nvSpPr>
        <p:spPr>
          <a:xfrm rot="11820000">
            <a:off x="4884458" y="3879285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Likbent triangel 18">
            <a:extLst>
              <a:ext uri="{FF2B5EF4-FFF2-40B4-BE49-F238E27FC236}">
                <a16:creationId xmlns:a16="http://schemas.microsoft.com/office/drawing/2014/main" id="{6EFA1060-61C5-0D6F-D336-1206304F722C}"/>
              </a:ext>
            </a:extLst>
          </p:cNvPr>
          <p:cNvSpPr/>
          <p:nvPr/>
        </p:nvSpPr>
        <p:spPr>
          <a:xfrm rot="11160000">
            <a:off x="5951061" y="4099377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Likbent triangel 20">
            <a:extLst>
              <a:ext uri="{FF2B5EF4-FFF2-40B4-BE49-F238E27FC236}">
                <a16:creationId xmlns:a16="http://schemas.microsoft.com/office/drawing/2014/main" id="{E4FAC1DB-566E-6DF2-5C56-0586CE412DFB}"/>
              </a:ext>
            </a:extLst>
          </p:cNvPr>
          <p:cNvSpPr/>
          <p:nvPr/>
        </p:nvSpPr>
        <p:spPr>
          <a:xfrm rot="12420000">
            <a:off x="6789025" y="4356484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Likbent triangel 22">
            <a:extLst>
              <a:ext uri="{FF2B5EF4-FFF2-40B4-BE49-F238E27FC236}">
                <a16:creationId xmlns:a16="http://schemas.microsoft.com/office/drawing/2014/main" id="{FE1A4253-91CF-D116-9767-AFE77697D2C1}"/>
              </a:ext>
            </a:extLst>
          </p:cNvPr>
          <p:cNvSpPr/>
          <p:nvPr/>
        </p:nvSpPr>
        <p:spPr>
          <a:xfrm rot="11280000">
            <a:off x="7868817" y="4686806"/>
            <a:ext cx="1060704" cy="914400"/>
          </a:xfrm>
          <a:prstGeom prst="triangle">
            <a:avLst/>
          </a:prstGeom>
          <a:solidFill>
            <a:srgbClr val="0C6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Likbent triangel 24">
            <a:extLst>
              <a:ext uri="{FF2B5EF4-FFF2-40B4-BE49-F238E27FC236}">
                <a16:creationId xmlns:a16="http://schemas.microsoft.com/office/drawing/2014/main" id="{565FAE3C-D971-3405-1659-4474A842B13C}"/>
              </a:ext>
            </a:extLst>
          </p:cNvPr>
          <p:cNvSpPr/>
          <p:nvPr/>
        </p:nvSpPr>
        <p:spPr>
          <a:xfrm rot="9900000">
            <a:off x="9074676" y="4612924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Likbent triangel 26">
            <a:extLst>
              <a:ext uri="{FF2B5EF4-FFF2-40B4-BE49-F238E27FC236}">
                <a16:creationId xmlns:a16="http://schemas.microsoft.com/office/drawing/2014/main" id="{B584782F-C9A2-1887-7A52-C62BFE4FAA15}"/>
              </a:ext>
            </a:extLst>
          </p:cNvPr>
          <p:cNvSpPr/>
          <p:nvPr/>
        </p:nvSpPr>
        <p:spPr>
          <a:xfrm rot="8820000">
            <a:off x="10117605" y="4159432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Likbent triangel 28">
            <a:extLst>
              <a:ext uri="{FF2B5EF4-FFF2-40B4-BE49-F238E27FC236}">
                <a16:creationId xmlns:a16="http://schemas.microsoft.com/office/drawing/2014/main" id="{53DD28CE-C83D-717A-B3EF-13BCAECB3CAD}"/>
              </a:ext>
            </a:extLst>
          </p:cNvPr>
          <p:cNvSpPr/>
          <p:nvPr/>
        </p:nvSpPr>
        <p:spPr>
          <a:xfrm rot="8040000">
            <a:off x="10971297" y="3460642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Likbent triangel 30">
            <a:extLst>
              <a:ext uri="{FF2B5EF4-FFF2-40B4-BE49-F238E27FC236}">
                <a16:creationId xmlns:a16="http://schemas.microsoft.com/office/drawing/2014/main" id="{911F4F55-D5F6-DF13-D30E-8B0FA24143C6}"/>
              </a:ext>
            </a:extLst>
          </p:cNvPr>
          <p:cNvSpPr/>
          <p:nvPr/>
        </p:nvSpPr>
        <p:spPr>
          <a:xfrm rot="8040000">
            <a:off x="11663584" y="2731632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6348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71ED0B05-44F6-8870-8682-50823C2B98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915"/>
            <a:ext cx="12192000" cy="6901829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B9BD17F5-4CC3-3F99-77F8-1BF1A224878F}"/>
              </a:ext>
            </a:extLst>
          </p:cNvPr>
          <p:cNvSpPr txBox="1"/>
          <p:nvPr/>
        </p:nvSpPr>
        <p:spPr>
          <a:xfrm>
            <a:off x="1670957" y="1904999"/>
            <a:ext cx="8850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v-FI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708A8C40-478D-62B8-AB0B-F05E7F9AC71F}"/>
              </a:ext>
            </a:extLst>
          </p:cNvPr>
          <p:cNvSpPr txBox="1"/>
          <p:nvPr/>
        </p:nvSpPr>
        <p:spPr>
          <a:xfrm>
            <a:off x="1866900" y="2253917"/>
            <a:ext cx="8458200" cy="25545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4000">
                <a:latin typeface="Poppins"/>
                <a:cs typeface="Poppins"/>
              </a:rPr>
              <a:t>Även om man kan tro att alla vuxna dricker alkohol så är det faktiskt många vuxna som föredrar alkoholfria alternativ.</a:t>
            </a:r>
          </a:p>
        </p:txBody>
      </p:sp>
      <p:pic>
        <p:nvPicPr>
          <p:cNvPr id="2" name="Bildobjekt 1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5F0D1961-383C-A8A7-223C-A40C1B3924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2853" y="923444"/>
            <a:ext cx="2801472" cy="97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703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8DC27-AC4D-9951-A1F4-F2856447C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B96C402D-A879-758F-377A-B47E604ADA53}"/>
              </a:ext>
            </a:extLst>
          </p:cNvPr>
          <p:cNvSpPr txBox="1"/>
          <p:nvPr/>
        </p:nvSpPr>
        <p:spPr>
          <a:xfrm>
            <a:off x="1660238" y="553770"/>
            <a:ext cx="9205452" cy="33547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Poppins"/>
              </a:rPr>
              <a:t>Påstående 7: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4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Poppins"/>
              </a:rPr>
              <a:t>Åldersgränsen för att köpa och dricka alkohol är 18 år i Finland</a:t>
            </a:r>
            <a:endParaRPr lang="sv-SE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C2ACCF8-2BCE-3FB7-58D0-C854DDBB6F3B}"/>
              </a:ext>
            </a:extLst>
          </p:cNvPr>
          <p:cNvSpPr txBox="1"/>
          <p:nvPr/>
        </p:nvSpPr>
        <p:spPr>
          <a:xfrm>
            <a:off x="3694097" y="5286251"/>
            <a:ext cx="48114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FI" sz="6000">
                <a:solidFill>
                  <a:srgbClr val="00B050"/>
                </a:solidFill>
              </a:rPr>
              <a:t>SANT</a:t>
            </a:r>
          </a:p>
        </p:txBody>
      </p:sp>
      <p:sp>
        <p:nvSpPr>
          <p:cNvPr id="3" name="Likbent triangel 2">
            <a:extLst>
              <a:ext uri="{FF2B5EF4-FFF2-40B4-BE49-F238E27FC236}">
                <a16:creationId xmlns:a16="http://schemas.microsoft.com/office/drawing/2014/main" id="{7B2F4E6E-C859-DC5E-84D4-1667531F9F36}"/>
              </a:ext>
            </a:extLst>
          </p:cNvPr>
          <p:cNvSpPr/>
          <p:nvPr/>
        </p:nvSpPr>
        <p:spPr>
          <a:xfrm rot="10020000">
            <a:off x="-685647" y="2797569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Likbent triangel 6">
            <a:extLst>
              <a:ext uri="{FF2B5EF4-FFF2-40B4-BE49-F238E27FC236}">
                <a16:creationId xmlns:a16="http://schemas.microsoft.com/office/drawing/2014/main" id="{3BD1A132-70DC-56C3-D398-7D53CD48BDEC}"/>
              </a:ext>
            </a:extLst>
          </p:cNvPr>
          <p:cNvSpPr/>
          <p:nvPr/>
        </p:nvSpPr>
        <p:spPr>
          <a:xfrm rot="11100000">
            <a:off x="189194" y="2736284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Likbent triangel 8">
            <a:extLst>
              <a:ext uri="{FF2B5EF4-FFF2-40B4-BE49-F238E27FC236}">
                <a16:creationId xmlns:a16="http://schemas.microsoft.com/office/drawing/2014/main" id="{ABA55AEC-7921-5957-883B-C6ADCE3A283A}"/>
              </a:ext>
            </a:extLst>
          </p:cNvPr>
          <p:cNvSpPr/>
          <p:nvPr/>
        </p:nvSpPr>
        <p:spPr>
          <a:xfrm rot="12240000">
            <a:off x="1009266" y="2945171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Likbent triangel 10">
            <a:extLst>
              <a:ext uri="{FF2B5EF4-FFF2-40B4-BE49-F238E27FC236}">
                <a16:creationId xmlns:a16="http://schemas.microsoft.com/office/drawing/2014/main" id="{168D11CE-DC43-63D1-B6AF-5BECE32A6DEC}"/>
              </a:ext>
            </a:extLst>
          </p:cNvPr>
          <p:cNvSpPr/>
          <p:nvPr/>
        </p:nvSpPr>
        <p:spPr>
          <a:xfrm rot="12960000">
            <a:off x="1824819" y="3426397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Likbent triangel 12">
            <a:extLst>
              <a:ext uri="{FF2B5EF4-FFF2-40B4-BE49-F238E27FC236}">
                <a16:creationId xmlns:a16="http://schemas.microsoft.com/office/drawing/2014/main" id="{1A5058C4-E5C1-1693-4259-87DB281A376D}"/>
              </a:ext>
            </a:extLst>
          </p:cNvPr>
          <p:cNvSpPr/>
          <p:nvPr/>
        </p:nvSpPr>
        <p:spPr>
          <a:xfrm rot="11340000">
            <a:off x="2915817" y="3902394"/>
            <a:ext cx="1060704" cy="914400"/>
          </a:xfrm>
          <a:prstGeom prst="triangle">
            <a:avLst/>
          </a:prstGeom>
          <a:solidFill>
            <a:srgbClr val="0C6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Likbent triangel 14">
            <a:extLst>
              <a:ext uri="{FF2B5EF4-FFF2-40B4-BE49-F238E27FC236}">
                <a16:creationId xmlns:a16="http://schemas.microsoft.com/office/drawing/2014/main" id="{2EE15A5C-647B-31F1-2B2D-578B00649622}"/>
              </a:ext>
            </a:extLst>
          </p:cNvPr>
          <p:cNvSpPr/>
          <p:nvPr/>
        </p:nvSpPr>
        <p:spPr>
          <a:xfrm rot="10020000">
            <a:off x="4110470" y="3850923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Likbent triangel 16">
            <a:extLst>
              <a:ext uri="{FF2B5EF4-FFF2-40B4-BE49-F238E27FC236}">
                <a16:creationId xmlns:a16="http://schemas.microsoft.com/office/drawing/2014/main" id="{9170CD87-D053-4683-F1E1-5090E01F3D9D}"/>
              </a:ext>
            </a:extLst>
          </p:cNvPr>
          <p:cNvSpPr/>
          <p:nvPr/>
        </p:nvSpPr>
        <p:spPr>
          <a:xfrm rot="11820000">
            <a:off x="4884458" y="3879285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Likbent triangel 18">
            <a:extLst>
              <a:ext uri="{FF2B5EF4-FFF2-40B4-BE49-F238E27FC236}">
                <a16:creationId xmlns:a16="http://schemas.microsoft.com/office/drawing/2014/main" id="{A0DDB831-D580-B9F7-E885-019F68B729D7}"/>
              </a:ext>
            </a:extLst>
          </p:cNvPr>
          <p:cNvSpPr/>
          <p:nvPr/>
        </p:nvSpPr>
        <p:spPr>
          <a:xfrm rot="11160000">
            <a:off x="5951061" y="4099377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Likbent triangel 20">
            <a:extLst>
              <a:ext uri="{FF2B5EF4-FFF2-40B4-BE49-F238E27FC236}">
                <a16:creationId xmlns:a16="http://schemas.microsoft.com/office/drawing/2014/main" id="{6BC61997-32AB-2215-81EF-DE178BA8EF06}"/>
              </a:ext>
            </a:extLst>
          </p:cNvPr>
          <p:cNvSpPr/>
          <p:nvPr/>
        </p:nvSpPr>
        <p:spPr>
          <a:xfrm rot="12420000">
            <a:off x="6789025" y="4356484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Likbent triangel 22">
            <a:extLst>
              <a:ext uri="{FF2B5EF4-FFF2-40B4-BE49-F238E27FC236}">
                <a16:creationId xmlns:a16="http://schemas.microsoft.com/office/drawing/2014/main" id="{03F9C346-680B-7C65-22F7-F16830AA98FA}"/>
              </a:ext>
            </a:extLst>
          </p:cNvPr>
          <p:cNvSpPr/>
          <p:nvPr/>
        </p:nvSpPr>
        <p:spPr>
          <a:xfrm rot="11280000">
            <a:off x="7868817" y="4686806"/>
            <a:ext cx="1060704" cy="914400"/>
          </a:xfrm>
          <a:prstGeom prst="triangle">
            <a:avLst/>
          </a:prstGeom>
          <a:solidFill>
            <a:srgbClr val="0C6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Likbent triangel 24">
            <a:extLst>
              <a:ext uri="{FF2B5EF4-FFF2-40B4-BE49-F238E27FC236}">
                <a16:creationId xmlns:a16="http://schemas.microsoft.com/office/drawing/2014/main" id="{EF5A82F3-8A1A-A3BB-A1CF-79EC0E6AB56E}"/>
              </a:ext>
            </a:extLst>
          </p:cNvPr>
          <p:cNvSpPr/>
          <p:nvPr/>
        </p:nvSpPr>
        <p:spPr>
          <a:xfrm rot="9900000">
            <a:off x="9074676" y="4612924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Likbent triangel 26">
            <a:extLst>
              <a:ext uri="{FF2B5EF4-FFF2-40B4-BE49-F238E27FC236}">
                <a16:creationId xmlns:a16="http://schemas.microsoft.com/office/drawing/2014/main" id="{C666E7CB-42D7-3E6A-8F00-2ABA82636ED8}"/>
              </a:ext>
            </a:extLst>
          </p:cNvPr>
          <p:cNvSpPr/>
          <p:nvPr/>
        </p:nvSpPr>
        <p:spPr>
          <a:xfrm rot="8820000">
            <a:off x="10117605" y="4159432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Likbent triangel 28">
            <a:extLst>
              <a:ext uri="{FF2B5EF4-FFF2-40B4-BE49-F238E27FC236}">
                <a16:creationId xmlns:a16="http://schemas.microsoft.com/office/drawing/2014/main" id="{F682E8ED-0DDD-7BFA-7F69-E7567BA05ACA}"/>
              </a:ext>
            </a:extLst>
          </p:cNvPr>
          <p:cNvSpPr/>
          <p:nvPr/>
        </p:nvSpPr>
        <p:spPr>
          <a:xfrm rot="8040000">
            <a:off x="10971297" y="3460642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Likbent triangel 30">
            <a:extLst>
              <a:ext uri="{FF2B5EF4-FFF2-40B4-BE49-F238E27FC236}">
                <a16:creationId xmlns:a16="http://schemas.microsoft.com/office/drawing/2014/main" id="{39BFA3B5-37F2-21FD-1C17-00C3F9C2C9A1}"/>
              </a:ext>
            </a:extLst>
          </p:cNvPr>
          <p:cNvSpPr/>
          <p:nvPr/>
        </p:nvSpPr>
        <p:spPr>
          <a:xfrm rot="8040000">
            <a:off x="11663584" y="2731632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407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927AA3-C10E-F256-C927-0D0170047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D3E8A62F-FA04-6242-D728-9A17E86D9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1915"/>
            <a:ext cx="12192000" cy="6901829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8996CB14-5B94-9C35-1284-EFF178D09D37}"/>
              </a:ext>
            </a:extLst>
          </p:cNvPr>
          <p:cNvSpPr txBox="1"/>
          <p:nvPr/>
        </p:nvSpPr>
        <p:spPr>
          <a:xfrm>
            <a:off x="1670957" y="1904999"/>
            <a:ext cx="8850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CE461059-93CD-3A84-CACD-198C0876A239}"/>
              </a:ext>
            </a:extLst>
          </p:cNvPr>
          <p:cNvSpPr txBox="1"/>
          <p:nvPr/>
        </p:nvSpPr>
        <p:spPr>
          <a:xfrm>
            <a:off x="1866900" y="2241885"/>
            <a:ext cx="8458200" cy="25545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FI" sz="4000">
                <a:solidFill>
                  <a:prstClr val="black"/>
                </a:solidFill>
                <a:latin typeface="Poppins"/>
                <a:cs typeface="Poppins"/>
              </a:rPr>
              <a:t>Personer över 18 år får köpa svagare alkoholdrycker medan personer över 20 år få köpa alla alkoholdrycker på Alko.</a:t>
            </a:r>
            <a:endParaRPr kumimoji="0" lang="sv-FI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</p:txBody>
      </p:sp>
      <p:pic>
        <p:nvPicPr>
          <p:cNvPr id="2" name="Bildobjekt 1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DC120A9E-5DD1-B145-37AF-C2604461AE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2294" y="889826"/>
            <a:ext cx="2342030" cy="82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3525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media 1" title="Eos - diskussion om alkohol">
            <a:hlinkClick r:id="" action="ppaction://media"/>
            <a:extLst>
              <a:ext uri="{FF2B5EF4-FFF2-40B4-BE49-F238E27FC236}">
                <a16:creationId xmlns:a16="http://schemas.microsoft.com/office/drawing/2014/main" id="{E744520D-10B0-8CB8-2CA3-3B8EF7D8006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6988" y="0"/>
            <a:ext cx="12138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590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1DD1512-CF29-F68B-CCC8-80406EEA8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53" y="457200"/>
            <a:ext cx="11996609" cy="139102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4600" dirty="0">
                <a:latin typeface="Poppins"/>
                <a:cs typeface="Poppins"/>
              </a:rPr>
              <a:t>Hit </a:t>
            </a:r>
            <a:r>
              <a:rPr lang="en-US" sz="4600" dirty="0" err="1">
                <a:latin typeface="Poppins"/>
                <a:cs typeface="Poppins"/>
              </a:rPr>
              <a:t>kan</a:t>
            </a:r>
            <a:r>
              <a:rPr lang="en-US" sz="4600" dirty="0">
                <a:latin typeface="Poppins"/>
                <a:cs typeface="Poppins"/>
              </a:rPr>
              <a:t> du </a:t>
            </a:r>
            <a:r>
              <a:rPr lang="en-US" sz="4600" dirty="0" err="1">
                <a:latin typeface="Poppins"/>
                <a:cs typeface="Poppins"/>
              </a:rPr>
              <a:t>vända</a:t>
            </a:r>
            <a:r>
              <a:rPr lang="en-US" sz="4600" dirty="0">
                <a:latin typeface="Poppins"/>
                <a:cs typeface="Poppins"/>
              </a:rPr>
              <a:t> dig om du </a:t>
            </a:r>
            <a:r>
              <a:rPr lang="en-US" sz="4600" dirty="0" err="1">
                <a:latin typeface="Poppins"/>
                <a:cs typeface="Poppins"/>
              </a:rPr>
              <a:t>behöver</a:t>
            </a:r>
            <a:r>
              <a:rPr lang="en-US" sz="4600" dirty="0">
                <a:latin typeface="Poppins"/>
                <a:cs typeface="Poppins"/>
              </a:rPr>
              <a:t> prata med </a:t>
            </a:r>
            <a:r>
              <a:rPr lang="en-US" sz="4600" dirty="0" err="1">
                <a:latin typeface="Poppins"/>
                <a:cs typeface="Poppins"/>
              </a:rPr>
              <a:t>någon</a:t>
            </a:r>
            <a:r>
              <a:rPr lang="en-US" sz="4600" dirty="0">
                <a:latin typeface="Poppins"/>
                <a:cs typeface="Poppins"/>
              </a:rPr>
              <a:t> om </a:t>
            </a:r>
            <a:r>
              <a:rPr lang="en-US" sz="4600" dirty="0" err="1">
                <a:latin typeface="Poppins"/>
                <a:cs typeface="Poppins"/>
              </a:rPr>
              <a:t>t.ex</a:t>
            </a:r>
            <a:r>
              <a:rPr lang="en-US" sz="4600" dirty="0">
                <a:latin typeface="Poppins"/>
                <a:cs typeface="Poppins"/>
              </a:rPr>
              <a:t>. </a:t>
            </a:r>
            <a:r>
              <a:rPr lang="en-US" sz="4600" dirty="0" err="1">
                <a:latin typeface="Poppins"/>
                <a:cs typeface="Poppins"/>
              </a:rPr>
              <a:t>en</a:t>
            </a:r>
            <a:r>
              <a:rPr lang="en-US" sz="4600" dirty="0">
                <a:latin typeface="Poppins"/>
                <a:cs typeface="Poppins"/>
              </a:rPr>
              <a:t> </a:t>
            </a:r>
            <a:r>
              <a:rPr lang="en-US" sz="4600" dirty="0" err="1">
                <a:latin typeface="Poppins"/>
                <a:cs typeface="Poppins"/>
              </a:rPr>
              <a:t>förälders</a:t>
            </a:r>
            <a:r>
              <a:rPr lang="en-US" sz="4600" dirty="0">
                <a:latin typeface="Poppins"/>
                <a:cs typeface="Poppins"/>
              </a:rPr>
              <a:t> </a:t>
            </a:r>
            <a:r>
              <a:rPr lang="en-US" sz="4600" dirty="0" err="1">
                <a:latin typeface="Poppins"/>
                <a:cs typeface="Poppins"/>
              </a:rPr>
              <a:t>alkoholbruk</a:t>
            </a:r>
            <a:endParaRPr lang="en-US" sz="4600">
              <a:latin typeface="Poppins"/>
              <a:cs typeface="Poppins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D7ECF59E-93A6-2F84-CAA5-A497DF9A1F85}"/>
              </a:ext>
            </a:extLst>
          </p:cNvPr>
          <p:cNvSpPr txBox="1"/>
          <p:nvPr/>
        </p:nvSpPr>
        <p:spPr>
          <a:xfrm>
            <a:off x="638881" y="1922561"/>
            <a:ext cx="10909643" cy="5526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US" sz="2400"/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sX0" fmla="*/ 0 w 3291840"/>
              <a:gd name="csY0" fmla="*/ 0 h 18288"/>
              <a:gd name="csX1" fmla="*/ 658368 w 3291840"/>
              <a:gd name="csY1" fmla="*/ 0 h 18288"/>
              <a:gd name="csX2" fmla="*/ 1283818 w 3291840"/>
              <a:gd name="csY2" fmla="*/ 0 h 18288"/>
              <a:gd name="csX3" fmla="*/ 1909267 w 3291840"/>
              <a:gd name="csY3" fmla="*/ 0 h 18288"/>
              <a:gd name="csX4" fmla="*/ 2633472 w 3291840"/>
              <a:gd name="csY4" fmla="*/ 0 h 18288"/>
              <a:gd name="csX5" fmla="*/ 3291840 w 3291840"/>
              <a:gd name="csY5" fmla="*/ 0 h 18288"/>
              <a:gd name="csX6" fmla="*/ 3291840 w 3291840"/>
              <a:gd name="csY6" fmla="*/ 18288 h 18288"/>
              <a:gd name="csX7" fmla="*/ 2633472 w 3291840"/>
              <a:gd name="csY7" fmla="*/ 18288 h 18288"/>
              <a:gd name="csX8" fmla="*/ 2073859 w 3291840"/>
              <a:gd name="csY8" fmla="*/ 18288 h 18288"/>
              <a:gd name="csX9" fmla="*/ 1448410 w 3291840"/>
              <a:gd name="csY9" fmla="*/ 18288 h 18288"/>
              <a:gd name="csX10" fmla="*/ 822960 w 3291840"/>
              <a:gd name="csY10" fmla="*/ 18288 h 18288"/>
              <a:gd name="csX11" fmla="*/ 0 w 3291840"/>
              <a:gd name="csY11" fmla="*/ 18288 h 18288"/>
              <a:gd name="csX12" fmla="*/ 0 w 329184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49829C38-EFC2-A9CA-946B-E63004D554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040" y="2810309"/>
            <a:ext cx="5614416" cy="3270397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D1427028-22C9-A819-471D-AB5E644906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4496" y="2810309"/>
            <a:ext cx="5614416" cy="1515892"/>
          </a:xfrm>
          <a:prstGeom prst="rect">
            <a:avLst/>
          </a:prstGeom>
        </p:spPr>
      </p:pic>
      <p:sp>
        <p:nvSpPr>
          <p:cNvPr id="12" name="textruta 11">
            <a:extLst>
              <a:ext uri="{FF2B5EF4-FFF2-40B4-BE49-F238E27FC236}">
                <a16:creationId xmlns:a16="http://schemas.microsoft.com/office/drawing/2014/main" id="{D17058F0-D43F-9E62-8CEC-5714EA60970F}"/>
              </a:ext>
            </a:extLst>
          </p:cNvPr>
          <p:cNvSpPr txBox="1"/>
          <p:nvPr/>
        </p:nvSpPr>
        <p:spPr>
          <a:xfrm>
            <a:off x="2885600" y="1973080"/>
            <a:ext cx="60977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FI" sz="3600" b="1">
                <a:solidFill>
                  <a:srgbClr val="FF0000"/>
                </a:solidFill>
              </a:rPr>
              <a:t>https://ninniusm.fi/chatt/</a:t>
            </a:r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4AACA7C5-6BF7-EBAC-0F3C-CE895E9C90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4197" y="4326201"/>
            <a:ext cx="1239857" cy="2191154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453F95DB-5F57-8F93-AE62-4E5B331DE3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1775" y="4326201"/>
            <a:ext cx="1239857" cy="2244039"/>
          </a:xfrm>
          <a:prstGeom prst="rect">
            <a:avLst/>
          </a:prstGeom>
        </p:spPr>
      </p:pic>
      <p:pic>
        <p:nvPicPr>
          <p:cNvPr id="20" name="Bildobjekt 19">
            <a:extLst>
              <a:ext uri="{FF2B5EF4-FFF2-40B4-BE49-F238E27FC236}">
                <a16:creationId xmlns:a16="http://schemas.microsoft.com/office/drawing/2014/main" id="{E2F1478D-886E-925F-0A3B-213676C8BB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30466" y="4326201"/>
            <a:ext cx="1418055" cy="2209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772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/>
          <p:cNvSpPr txBox="1"/>
          <p:nvPr/>
        </p:nvSpPr>
        <p:spPr>
          <a:xfrm>
            <a:off x="8599634" y="5763260"/>
            <a:ext cx="2589597" cy="406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60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X.X.2025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F69350-81C6-F4A9-0996-E87DA7AF4BFE}"/>
              </a:ext>
            </a:extLst>
          </p:cNvPr>
          <p:cNvSpPr txBox="1"/>
          <p:nvPr/>
        </p:nvSpPr>
        <p:spPr>
          <a:xfrm>
            <a:off x="3337901" y="3643244"/>
            <a:ext cx="5516196" cy="1041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48"/>
              </a:lnSpc>
              <a:spcBef>
                <a:spcPct val="0"/>
              </a:spcBef>
            </a:pPr>
            <a:r>
              <a:rPr lang="en-US" sz="6100" b="1" dirty="0" err="1">
                <a:solidFill>
                  <a:srgbClr val="EA5B0C"/>
                </a:solidFill>
                <a:latin typeface="Poppins"/>
                <a:ea typeface="Montserrat Medium"/>
                <a:cs typeface="Poppins"/>
                <a:sym typeface="Montserrat Medium"/>
              </a:rPr>
              <a:t>Alkohol</a:t>
            </a:r>
            <a:endParaRPr lang="en-US" sz="6100" b="1" dirty="0">
              <a:solidFill>
                <a:srgbClr val="EA5B0C"/>
              </a:solidFill>
              <a:latin typeface="Poppins"/>
              <a:ea typeface="Montserrat Medium"/>
              <a:cs typeface="Poppins"/>
            </a:endParaRPr>
          </a:p>
        </p:txBody>
      </p:sp>
      <p:pic>
        <p:nvPicPr>
          <p:cNvPr id="17" name="Bildobjekt 16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6107B4FB-9347-3D31-32A3-501290315F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6677" y="4384"/>
            <a:ext cx="1362075" cy="6800850"/>
          </a:xfrm>
          <a:prstGeom prst="rect">
            <a:avLst/>
          </a:prstGeom>
        </p:spPr>
      </p:pic>
      <p:pic>
        <p:nvPicPr>
          <p:cNvPr id="18" name="Bildobjekt 17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33C824C8-63BB-6DFC-343F-B9D3347EE4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185133" y="28575"/>
            <a:ext cx="1362075" cy="6800850"/>
          </a:xfrm>
          <a:prstGeom prst="rect">
            <a:avLst/>
          </a:prstGeom>
        </p:spPr>
      </p:pic>
      <p:pic>
        <p:nvPicPr>
          <p:cNvPr id="19" name="Bildobjekt 18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F39A4715-5D62-2444-7A2A-0CBA1C92F7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2762" y="1079081"/>
            <a:ext cx="7426477" cy="255898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040FA6-8A6C-8212-5EC0-D00DCC131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b="1">
                <a:solidFill>
                  <a:srgbClr val="FF0000"/>
                </a:solidFill>
              </a:rPr>
              <a:t>https://www.nuortennetti.fi/sv/</a:t>
            </a:r>
          </a:p>
        </p:txBody>
      </p:sp>
      <p:pic>
        <p:nvPicPr>
          <p:cNvPr id="11" name="Platshållare för innehåll 10">
            <a:extLst>
              <a:ext uri="{FF2B5EF4-FFF2-40B4-BE49-F238E27FC236}">
                <a16:creationId xmlns:a16="http://schemas.microsoft.com/office/drawing/2014/main" id="{CD0FA4FF-192D-D440-E931-833AB298E7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12713" y="2149320"/>
            <a:ext cx="5232404" cy="3360814"/>
          </a:xfr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D7B5D6F7-B7F1-9A6F-F00F-960073C275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1338146"/>
            <a:ext cx="6006324" cy="359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810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2865989" y="2991806"/>
            <a:ext cx="6459439" cy="8642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699"/>
              </a:lnSpc>
              <a:spcBef>
                <a:spcPct val="0"/>
              </a:spcBef>
            </a:pPr>
            <a:r>
              <a:rPr lang="en-US" sz="8800" b="1" dirty="0" err="1">
                <a:solidFill>
                  <a:srgbClr val="EA5B0C"/>
                </a:solidFill>
                <a:latin typeface="Poppins"/>
                <a:ea typeface="Montserrat Medium"/>
                <a:cs typeface="Poppins"/>
                <a:sym typeface="Montserrat Medium"/>
              </a:rPr>
              <a:t>Frågesport</a:t>
            </a:r>
            <a:endParaRPr lang="en-US" sz="8800" b="1" dirty="0">
              <a:solidFill>
                <a:srgbClr val="EA5B0C"/>
              </a:solidFill>
              <a:latin typeface="Poppins"/>
              <a:ea typeface="Montserrat Medium"/>
              <a:cs typeface="Poppins"/>
              <a:sym typeface="Montserrat Medium"/>
            </a:endParaRPr>
          </a:p>
        </p:txBody>
      </p:sp>
      <p:pic>
        <p:nvPicPr>
          <p:cNvPr id="10" name="Bildobjekt 9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E7DF0A4C-CD8B-A60F-8411-849FF6464D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5400000">
            <a:off x="4931150" y="-5027235"/>
            <a:ext cx="2329694" cy="11880849"/>
          </a:xfrm>
          <a:prstGeom prst="rect">
            <a:avLst/>
          </a:prstGeom>
        </p:spPr>
      </p:pic>
      <p:pic>
        <p:nvPicPr>
          <p:cNvPr id="13" name="Bildobjekt 12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DAA06105-6313-B767-2E9B-9F0E1D48D2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926314" y="132595"/>
            <a:ext cx="2329694" cy="1166313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237C2FF9-B599-360C-039D-5F0D318C81C2}"/>
              </a:ext>
            </a:extLst>
          </p:cNvPr>
          <p:cNvSpPr txBox="1"/>
          <p:nvPr/>
        </p:nvSpPr>
        <p:spPr>
          <a:xfrm>
            <a:off x="2402303" y="1349254"/>
            <a:ext cx="8501743" cy="28007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SE" sz="4400" b="1">
                <a:latin typeface="Poppins"/>
                <a:cs typeface="Poppins"/>
              </a:rPr>
              <a:t>Påstående 1:</a:t>
            </a:r>
          </a:p>
          <a:p>
            <a:pPr algn="ctr"/>
            <a:endParaRPr lang="sv-SE" sz="4400"/>
          </a:p>
          <a:p>
            <a:pPr algn="ctr"/>
            <a:r>
              <a:rPr lang="sv-SE" sz="4400">
                <a:latin typeface="Poppins"/>
                <a:cs typeface="Poppins"/>
              </a:rPr>
              <a:t>När man dricker alkohol kan man få sluddrigt tal</a:t>
            </a:r>
            <a:endParaRPr lang="sv-FI" sz="4400">
              <a:latin typeface="Poppins"/>
              <a:cs typeface="Poppins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6C6D57B7-BCA1-C4B6-9E49-5F1488BE74AB}"/>
              </a:ext>
            </a:extLst>
          </p:cNvPr>
          <p:cNvSpPr txBox="1"/>
          <p:nvPr/>
        </p:nvSpPr>
        <p:spPr>
          <a:xfrm>
            <a:off x="4131126" y="4804398"/>
            <a:ext cx="4811487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6000">
                <a:solidFill>
                  <a:srgbClr val="00B050"/>
                </a:solidFill>
                <a:latin typeface="Poppins"/>
                <a:cs typeface="Poppins"/>
              </a:rPr>
              <a:t>SANT</a:t>
            </a:r>
          </a:p>
        </p:txBody>
      </p:sp>
      <p:sp>
        <p:nvSpPr>
          <p:cNvPr id="6" name="Likbent triangel 5">
            <a:extLst>
              <a:ext uri="{FF2B5EF4-FFF2-40B4-BE49-F238E27FC236}">
                <a16:creationId xmlns:a16="http://schemas.microsoft.com/office/drawing/2014/main" id="{716F65B7-C7A4-5A30-AFED-F84B4A076A98}"/>
              </a:ext>
            </a:extLst>
          </p:cNvPr>
          <p:cNvSpPr/>
          <p:nvPr/>
        </p:nvSpPr>
        <p:spPr>
          <a:xfrm rot="9300000">
            <a:off x="147964" y="3095571"/>
            <a:ext cx="1060704" cy="914400"/>
          </a:xfrm>
          <a:prstGeom prst="triangle">
            <a:avLst/>
          </a:prstGeom>
          <a:solidFill>
            <a:srgbClr val="0C6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Likbent triangel 7">
            <a:extLst>
              <a:ext uri="{FF2B5EF4-FFF2-40B4-BE49-F238E27FC236}">
                <a16:creationId xmlns:a16="http://schemas.microsoft.com/office/drawing/2014/main" id="{0C4C4FD1-0652-7875-7940-8C77B92ADB84}"/>
              </a:ext>
            </a:extLst>
          </p:cNvPr>
          <p:cNvSpPr/>
          <p:nvPr/>
        </p:nvSpPr>
        <p:spPr>
          <a:xfrm rot="8100000">
            <a:off x="1069409" y="2454102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Likbent triangel 9">
            <a:extLst>
              <a:ext uri="{FF2B5EF4-FFF2-40B4-BE49-F238E27FC236}">
                <a16:creationId xmlns:a16="http://schemas.microsoft.com/office/drawing/2014/main" id="{653AE374-750F-3D35-13DC-F44B3F6674F6}"/>
              </a:ext>
            </a:extLst>
          </p:cNvPr>
          <p:cNvSpPr/>
          <p:nvPr/>
        </p:nvSpPr>
        <p:spPr>
          <a:xfrm rot="7380000">
            <a:off x="1764600" y="1589907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Likbent triangel 11">
            <a:extLst>
              <a:ext uri="{FF2B5EF4-FFF2-40B4-BE49-F238E27FC236}">
                <a16:creationId xmlns:a16="http://schemas.microsoft.com/office/drawing/2014/main" id="{A536B0AC-7F31-5572-2605-C7FE164B3578}"/>
              </a:ext>
            </a:extLst>
          </p:cNvPr>
          <p:cNvSpPr/>
          <p:nvPr/>
        </p:nvSpPr>
        <p:spPr>
          <a:xfrm rot="7080000">
            <a:off x="2288340" y="696525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Likbent triangel 13">
            <a:extLst>
              <a:ext uri="{FF2B5EF4-FFF2-40B4-BE49-F238E27FC236}">
                <a16:creationId xmlns:a16="http://schemas.microsoft.com/office/drawing/2014/main" id="{5D5319FA-8AC8-4AF7-CD81-4CA8481600C8}"/>
              </a:ext>
            </a:extLst>
          </p:cNvPr>
          <p:cNvSpPr/>
          <p:nvPr/>
        </p:nvSpPr>
        <p:spPr>
          <a:xfrm rot="6780000">
            <a:off x="2713640" y="-219785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Likbent triangel 15">
            <a:extLst>
              <a:ext uri="{FF2B5EF4-FFF2-40B4-BE49-F238E27FC236}">
                <a16:creationId xmlns:a16="http://schemas.microsoft.com/office/drawing/2014/main" id="{267630B0-5A78-A470-00D3-5128EB951994}"/>
              </a:ext>
            </a:extLst>
          </p:cNvPr>
          <p:cNvSpPr/>
          <p:nvPr/>
        </p:nvSpPr>
        <p:spPr>
          <a:xfrm rot="19440000">
            <a:off x="11047260" y="3191073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Likbent triangel 16">
            <a:extLst>
              <a:ext uri="{FF2B5EF4-FFF2-40B4-BE49-F238E27FC236}">
                <a16:creationId xmlns:a16="http://schemas.microsoft.com/office/drawing/2014/main" id="{7FAC6CF2-B196-D1BC-B078-380D90D9D515}"/>
              </a:ext>
            </a:extLst>
          </p:cNvPr>
          <p:cNvSpPr/>
          <p:nvPr/>
        </p:nvSpPr>
        <p:spPr>
          <a:xfrm rot="18000000">
            <a:off x="10343768" y="3998524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Likbent triangel 17">
            <a:extLst>
              <a:ext uri="{FF2B5EF4-FFF2-40B4-BE49-F238E27FC236}">
                <a16:creationId xmlns:a16="http://schemas.microsoft.com/office/drawing/2014/main" id="{ABC64906-7B00-5109-68F4-49F5C3093001}"/>
              </a:ext>
            </a:extLst>
          </p:cNvPr>
          <p:cNvSpPr/>
          <p:nvPr/>
        </p:nvSpPr>
        <p:spPr>
          <a:xfrm rot="-4440000">
            <a:off x="9904693" y="4988667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Likbent triangel 18">
            <a:extLst>
              <a:ext uri="{FF2B5EF4-FFF2-40B4-BE49-F238E27FC236}">
                <a16:creationId xmlns:a16="http://schemas.microsoft.com/office/drawing/2014/main" id="{94E1242E-4590-31AB-3EF7-86E736E58474}"/>
              </a:ext>
            </a:extLst>
          </p:cNvPr>
          <p:cNvSpPr/>
          <p:nvPr/>
        </p:nvSpPr>
        <p:spPr>
          <a:xfrm rot="15960000">
            <a:off x="9814265" y="6058483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6997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A7C32855-4EA3-CAF9-A27B-636529C298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1915"/>
            <a:ext cx="12192000" cy="6901829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B9BD17F5-4CC3-3F99-77F8-1BF1A224878F}"/>
              </a:ext>
            </a:extLst>
          </p:cNvPr>
          <p:cNvSpPr txBox="1"/>
          <p:nvPr/>
        </p:nvSpPr>
        <p:spPr>
          <a:xfrm>
            <a:off x="1670957" y="2754746"/>
            <a:ext cx="8850086" cy="221599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4000" err="1">
                <a:latin typeface="Poppins"/>
                <a:cs typeface="Poppins"/>
              </a:rPr>
              <a:t>Alkohol</a:t>
            </a:r>
            <a:r>
              <a:rPr lang="sv-FI" sz="4000" dirty="0">
                <a:latin typeface="Poppins"/>
                <a:cs typeface="Poppins"/>
              </a:rPr>
              <a:t> </a:t>
            </a:r>
            <a:r>
              <a:rPr lang="sv-FI" sz="4000" err="1">
                <a:latin typeface="Poppins"/>
                <a:cs typeface="Poppins"/>
              </a:rPr>
              <a:t>påverkar</a:t>
            </a:r>
            <a:r>
              <a:rPr lang="sv-FI" sz="4000">
                <a:latin typeface="Poppins"/>
                <a:cs typeface="Poppins"/>
              </a:rPr>
              <a:t> bland </a:t>
            </a:r>
            <a:r>
              <a:rPr lang="sv-FI" sz="4000" err="1">
                <a:latin typeface="Poppins"/>
                <a:cs typeface="Poppins"/>
              </a:rPr>
              <a:t>annat</a:t>
            </a:r>
            <a:r>
              <a:rPr lang="sv-FI" sz="4000">
                <a:latin typeface="Poppins"/>
                <a:cs typeface="Poppins"/>
              </a:rPr>
              <a:t> den </a:t>
            </a:r>
            <a:r>
              <a:rPr lang="sv-FI" sz="4000" err="1">
                <a:latin typeface="Poppins"/>
                <a:cs typeface="Poppins"/>
              </a:rPr>
              <a:t>delen</a:t>
            </a:r>
            <a:r>
              <a:rPr lang="sv-FI" sz="4000">
                <a:latin typeface="Poppins"/>
                <a:cs typeface="Poppins"/>
              </a:rPr>
              <a:t> av </a:t>
            </a:r>
            <a:r>
              <a:rPr lang="sv-FI" sz="4000" err="1">
                <a:latin typeface="Poppins"/>
                <a:cs typeface="Poppins"/>
              </a:rPr>
              <a:t>hjärnan</a:t>
            </a:r>
            <a:r>
              <a:rPr lang="sv-FI" sz="4000" dirty="0">
                <a:latin typeface="Poppins"/>
                <a:cs typeface="Poppins"/>
              </a:rPr>
              <a:t> </a:t>
            </a:r>
            <a:r>
              <a:rPr lang="sv-FI" sz="4000" err="1">
                <a:latin typeface="Poppins"/>
                <a:cs typeface="Poppins"/>
              </a:rPr>
              <a:t>som</a:t>
            </a:r>
            <a:r>
              <a:rPr lang="sv-FI" sz="4000" dirty="0">
                <a:latin typeface="Poppins"/>
                <a:cs typeface="Poppins"/>
              </a:rPr>
              <a:t> </a:t>
            </a:r>
            <a:r>
              <a:rPr lang="sv-FI" sz="4000" err="1">
                <a:latin typeface="Poppins"/>
                <a:cs typeface="Poppins"/>
              </a:rPr>
              <a:t>sköter</a:t>
            </a:r>
            <a:r>
              <a:rPr lang="sv-FI" sz="4000" dirty="0">
                <a:latin typeface="Poppins"/>
                <a:cs typeface="Poppins"/>
              </a:rPr>
              <a:t> </a:t>
            </a:r>
            <a:r>
              <a:rPr lang="sv-FI" sz="4000" err="1">
                <a:latin typeface="Poppins"/>
                <a:cs typeface="Poppins"/>
              </a:rPr>
              <a:t>talfunktioner</a:t>
            </a:r>
            <a:r>
              <a:rPr lang="sv-FI" sz="4000">
                <a:latin typeface="Poppins"/>
                <a:cs typeface="Poppins"/>
              </a:rPr>
              <a:t>.</a:t>
            </a:r>
          </a:p>
          <a:p>
            <a:pPr algn="ctr"/>
            <a:endParaRPr lang="sv-FI"/>
          </a:p>
        </p:txBody>
      </p:sp>
      <p:pic>
        <p:nvPicPr>
          <p:cNvPr id="2" name="Bildobjekt 1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A0D05680-DD5F-4063-F57B-31B09AA1FA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1794" y="923444"/>
            <a:ext cx="2543736" cy="898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420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D6537A5C-C840-24B5-A9D8-18DB8F47B9DE}"/>
              </a:ext>
            </a:extLst>
          </p:cNvPr>
          <p:cNvSpPr txBox="1"/>
          <p:nvPr/>
        </p:nvSpPr>
        <p:spPr>
          <a:xfrm>
            <a:off x="1868716" y="1306286"/>
            <a:ext cx="9343570" cy="34778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4400" b="1">
                <a:latin typeface="Poppins"/>
                <a:cs typeface="Poppins"/>
              </a:rPr>
              <a:t>Påstående 2:</a:t>
            </a:r>
          </a:p>
          <a:p>
            <a:pPr algn="ctr"/>
            <a:endParaRPr lang="sv-FI" sz="4400"/>
          </a:p>
          <a:p>
            <a:pPr algn="ctr"/>
            <a:r>
              <a:rPr lang="sv-FI" sz="4400">
                <a:latin typeface="Poppins"/>
                <a:cs typeface="Poppins"/>
              </a:rPr>
              <a:t>Olika alkoholdrycker är olika starka</a:t>
            </a:r>
          </a:p>
          <a:p>
            <a:endParaRPr lang="sv-FI" sz="440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93EA3255-5473-4311-227B-BC0F9C2E5866}"/>
              </a:ext>
            </a:extLst>
          </p:cNvPr>
          <p:cNvSpPr txBox="1"/>
          <p:nvPr/>
        </p:nvSpPr>
        <p:spPr>
          <a:xfrm>
            <a:off x="4131126" y="4804398"/>
            <a:ext cx="4811487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6000">
                <a:solidFill>
                  <a:srgbClr val="00B050"/>
                </a:solidFill>
                <a:latin typeface="Poppins"/>
                <a:cs typeface="Poppins"/>
              </a:rPr>
              <a:t>SANT</a:t>
            </a:r>
          </a:p>
        </p:txBody>
      </p:sp>
      <p:sp>
        <p:nvSpPr>
          <p:cNvPr id="6" name="Likbent triangel 5">
            <a:extLst>
              <a:ext uri="{FF2B5EF4-FFF2-40B4-BE49-F238E27FC236}">
                <a16:creationId xmlns:a16="http://schemas.microsoft.com/office/drawing/2014/main" id="{DF528903-D3B1-56A5-7AC5-9E9212411996}"/>
              </a:ext>
            </a:extLst>
          </p:cNvPr>
          <p:cNvSpPr/>
          <p:nvPr/>
        </p:nvSpPr>
        <p:spPr>
          <a:xfrm rot="9300000">
            <a:off x="147964" y="3095571"/>
            <a:ext cx="1060704" cy="914400"/>
          </a:xfrm>
          <a:prstGeom prst="triangle">
            <a:avLst/>
          </a:prstGeom>
          <a:solidFill>
            <a:srgbClr val="0C6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Likbent triangel 9">
            <a:extLst>
              <a:ext uri="{FF2B5EF4-FFF2-40B4-BE49-F238E27FC236}">
                <a16:creationId xmlns:a16="http://schemas.microsoft.com/office/drawing/2014/main" id="{2D9047F7-E804-31FC-0759-47F8D8581048}"/>
              </a:ext>
            </a:extLst>
          </p:cNvPr>
          <p:cNvSpPr/>
          <p:nvPr/>
        </p:nvSpPr>
        <p:spPr>
          <a:xfrm rot="8100000">
            <a:off x="1069409" y="2454102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Likbent triangel 11">
            <a:extLst>
              <a:ext uri="{FF2B5EF4-FFF2-40B4-BE49-F238E27FC236}">
                <a16:creationId xmlns:a16="http://schemas.microsoft.com/office/drawing/2014/main" id="{DC731349-EFD2-7A23-0823-E2BF6EF0D71B}"/>
              </a:ext>
            </a:extLst>
          </p:cNvPr>
          <p:cNvSpPr/>
          <p:nvPr/>
        </p:nvSpPr>
        <p:spPr>
          <a:xfrm rot="7380000">
            <a:off x="1764600" y="1589907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Likbent triangel 13">
            <a:extLst>
              <a:ext uri="{FF2B5EF4-FFF2-40B4-BE49-F238E27FC236}">
                <a16:creationId xmlns:a16="http://schemas.microsoft.com/office/drawing/2014/main" id="{0515A0DA-0814-C413-7822-2664DDECF137}"/>
              </a:ext>
            </a:extLst>
          </p:cNvPr>
          <p:cNvSpPr/>
          <p:nvPr/>
        </p:nvSpPr>
        <p:spPr>
          <a:xfrm rot="7080000">
            <a:off x="2288340" y="696525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Likbent triangel 15">
            <a:extLst>
              <a:ext uri="{FF2B5EF4-FFF2-40B4-BE49-F238E27FC236}">
                <a16:creationId xmlns:a16="http://schemas.microsoft.com/office/drawing/2014/main" id="{66F5CF6D-D95F-FF29-A369-C03E54C7782E}"/>
              </a:ext>
            </a:extLst>
          </p:cNvPr>
          <p:cNvSpPr/>
          <p:nvPr/>
        </p:nvSpPr>
        <p:spPr>
          <a:xfrm rot="6780000">
            <a:off x="2713640" y="-219785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Likbent triangel 17">
            <a:extLst>
              <a:ext uri="{FF2B5EF4-FFF2-40B4-BE49-F238E27FC236}">
                <a16:creationId xmlns:a16="http://schemas.microsoft.com/office/drawing/2014/main" id="{ED99AAB4-931B-D0E8-6A74-FDAFA6387CEC}"/>
              </a:ext>
            </a:extLst>
          </p:cNvPr>
          <p:cNvSpPr/>
          <p:nvPr/>
        </p:nvSpPr>
        <p:spPr>
          <a:xfrm rot="15960000">
            <a:off x="9814265" y="6058483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Likbent triangel 19">
            <a:extLst>
              <a:ext uri="{FF2B5EF4-FFF2-40B4-BE49-F238E27FC236}">
                <a16:creationId xmlns:a16="http://schemas.microsoft.com/office/drawing/2014/main" id="{AB4640F5-65D7-E9E6-DBB4-344B44A42E86}"/>
              </a:ext>
            </a:extLst>
          </p:cNvPr>
          <p:cNvSpPr/>
          <p:nvPr/>
        </p:nvSpPr>
        <p:spPr>
          <a:xfrm rot="-4440000">
            <a:off x="9904693" y="4988667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Likbent triangel 21">
            <a:extLst>
              <a:ext uri="{FF2B5EF4-FFF2-40B4-BE49-F238E27FC236}">
                <a16:creationId xmlns:a16="http://schemas.microsoft.com/office/drawing/2014/main" id="{DB591038-9743-8449-987D-B6F441619627}"/>
              </a:ext>
            </a:extLst>
          </p:cNvPr>
          <p:cNvSpPr/>
          <p:nvPr/>
        </p:nvSpPr>
        <p:spPr>
          <a:xfrm rot="18000000">
            <a:off x="10343768" y="3998524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Likbent triangel 23">
            <a:extLst>
              <a:ext uri="{FF2B5EF4-FFF2-40B4-BE49-F238E27FC236}">
                <a16:creationId xmlns:a16="http://schemas.microsoft.com/office/drawing/2014/main" id="{77B6E685-D740-1C2E-8BE1-3DDFAD08B03C}"/>
              </a:ext>
            </a:extLst>
          </p:cNvPr>
          <p:cNvSpPr/>
          <p:nvPr/>
        </p:nvSpPr>
        <p:spPr>
          <a:xfrm rot="19440000">
            <a:off x="11047260" y="3191073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9996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36F403EA-4CA5-0C7D-C0C4-506B887B88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915"/>
            <a:ext cx="12192000" cy="6901829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B9BD17F5-4CC3-3F99-77F8-1BF1A224878F}"/>
              </a:ext>
            </a:extLst>
          </p:cNvPr>
          <p:cNvSpPr txBox="1"/>
          <p:nvPr/>
        </p:nvSpPr>
        <p:spPr>
          <a:xfrm>
            <a:off x="1796143" y="2016742"/>
            <a:ext cx="8850086" cy="28315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sv-FI" sz="4000"/>
          </a:p>
          <a:p>
            <a:pPr algn="ctr"/>
            <a:r>
              <a:rPr lang="sv-FI" sz="4000">
                <a:latin typeface="Poppins"/>
                <a:cs typeface="Poppins"/>
              </a:rPr>
              <a:t>Olika alkoholdrycker har olika höga halter alkohol, vilket gör dem olika starka.</a:t>
            </a:r>
          </a:p>
          <a:p>
            <a:pPr algn="ctr"/>
            <a:endParaRPr lang="sv-FI"/>
          </a:p>
        </p:txBody>
      </p:sp>
      <p:pic>
        <p:nvPicPr>
          <p:cNvPr id="2" name="Bildobjekt 1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299ED122-AA26-43E5-FF47-5704D45C81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5616" y="811386"/>
            <a:ext cx="2891119" cy="99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036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Likbent triangel 24">
            <a:extLst>
              <a:ext uri="{FF2B5EF4-FFF2-40B4-BE49-F238E27FC236}">
                <a16:creationId xmlns:a16="http://schemas.microsoft.com/office/drawing/2014/main" id="{3AA52316-BB60-FE4E-7DAC-BC6F777E6E35}"/>
              </a:ext>
            </a:extLst>
          </p:cNvPr>
          <p:cNvSpPr/>
          <p:nvPr/>
        </p:nvSpPr>
        <p:spPr>
          <a:xfrm rot="12420000">
            <a:off x="6789025" y="4356484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37C2FF9-B599-360C-039D-5F0D318C81C2}"/>
              </a:ext>
            </a:extLst>
          </p:cNvPr>
          <p:cNvSpPr txBox="1"/>
          <p:nvPr/>
        </p:nvSpPr>
        <p:spPr>
          <a:xfrm>
            <a:off x="1958146" y="951858"/>
            <a:ext cx="8501743" cy="28007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SE" sz="4400" b="1">
                <a:latin typeface="Poppins"/>
                <a:cs typeface="Poppins"/>
              </a:rPr>
              <a:t>Påstående 3:</a:t>
            </a:r>
          </a:p>
          <a:p>
            <a:pPr algn="ctr"/>
            <a:endParaRPr lang="sv-SE" sz="4400"/>
          </a:p>
          <a:p>
            <a:pPr algn="ctr"/>
            <a:r>
              <a:rPr lang="sv-SE" sz="4400">
                <a:latin typeface="Poppins"/>
                <a:cs typeface="Poppins"/>
              </a:rPr>
              <a:t>Alla kan bli beroende av alkohol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58BDF73-9DFE-6898-6797-2CBAF1212CF5}"/>
              </a:ext>
            </a:extLst>
          </p:cNvPr>
          <p:cNvSpPr txBox="1"/>
          <p:nvPr/>
        </p:nvSpPr>
        <p:spPr>
          <a:xfrm>
            <a:off x="3806155" y="5140574"/>
            <a:ext cx="48114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FI" sz="6000">
                <a:solidFill>
                  <a:srgbClr val="00B050"/>
                </a:solidFill>
              </a:rPr>
              <a:t>SANT</a:t>
            </a:r>
          </a:p>
        </p:txBody>
      </p:sp>
      <p:sp>
        <p:nvSpPr>
          <p:cNvPr id="17" name="Likbent triangel 16">
            <a:extLst>
              <a:ext uri="{FF2B5EF4-FFF2-40B4-BE49-F238E27FC236}">
                <a16:creationId xmlns:a16="http://schemas.microsoft.com/office/drawing/2014/main" id="{27502FAF-13B9-EF37-24E5-2A546EC4143A}"/>
              </a:ext>
            </a:extLst>
          </p:cNvPr>
          <p:cNvSpPr/>
          <p:nvPr/>
        </p:nvSpPr>
        <p:spPr>
          <a:xfrm rot="9900000">
            <a:off x="9074676" y="4612924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Likbent triangel 18">
            <a:extLst>
              <a:ext uri="{FF2B5EF4-FFF2-40B4-BE49-F238E27FC236}">
                <a16:creationId xmlns:a16="http://schemas.microsoft.com/office/drawing/2014/main" id="{29A60944-F228-A525-F950-5904664D7642}"/>
              </a:ext>
            </a:extLst>
          </p:cNvPr>
          <p:cNvSpPr/>
          <p:nvPr/>
        </p:nvSpPr>
        <p:spPr>
          <a:xfrm rot="8820000">
            <a:off x="10117605" y="4159432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Likbent triangel 20">
            <a:extLst>
              <a:ext uri="{FF2B5EF4-FFF2-40B4-BE49-F238E27FC236}">
                <a16:creationId xmlns:a16="http://schemas.microsoft.com/office/drawing/2014/main" id="{AAC2E775-4BEA-0CCB-937B-4C31EB7AC934}"/>
              </a:ext>
            </a:extLst>
          </p:cNvPr>
          <p:cNvSpPr/>
          <p:nvPr/>
        </p:nvSpPr>
        <p:spPr>
          <a:xfrm rot="8040000">
            <a:off x="10971297" y="3460642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Likbent triangel 22">
            <a:extLst>
              <a:ext uri="{FF2B5EF4-FFF2-40B4-BE49-F238E27FC236}">
                <a16:creationId xmlns:a16="http://schemas.microsoft.com/office/drawing/2014/main" id="{DDAD644B-2C55-7FC6-8755-529A841EB0C2}"/>
              </a:ext>
            </a:extLst>
          </p:cNvPr>
          <p:cNvSpPr/>
          <p:nvPr/>
        </p:nvSpPr>
        <p:spPr>
          <a:xfrm rot="8040000">
            <a:off x="11663584" y="2731632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Likbent triangel 23">
            <a:extLst>
              <a:ext uri="{FF2B5EF4-FFF2-40B4-BE49-F238E27FC236}">
                <a16:creationId xmlns:a16="http://schemas.microsoft.com/office/drawing/2014/main" id="{347AA81B-D235-722B-96A9-52E6CCF55A9D}"/>
              </a:ext>
            </a:extLst>
          </p:cNvPr>
          <p:cNvSpPr/>
          <p:nvPr/>
        </p:nvSpPr>
        <p:spPr>
          <a:xfrm rot="11280000">
            <a:off x="7868817" y="4686806"/>
            <a:ext cx="1060704" cy="914400"/>
          </a:xfrm>
          <a:prstGeom prst="triangle">
            <a:avLst/>
          </a:prstGeom>
          <a:solidFill>
            <a:srgbClr val="0C6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Likbent triangel 26">
            <a:extLst>
              <a:ext uri="{FF2B5EF4-FFF2-40B4-BE49-F238E27FC236}">
                <a16:creationId xmlns:a16="http://schemas.microsoft.com/office/drawing/2014/main" id="{0AD511C1-2E2B-FAFC-CB62-627BE3B0E8D3}"/>
              </a:ext>
            </a:extLst>
          </p:cNvPr>
          <p:cNvSpPr/>
          <p:nvPr/>
        </p:nvSpPr>
        <p:spPr>
          <a:xfrm rot="11160000">
            <a:off x="5951061" y="4099377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Likbent triangel 27">
            <a:extLst>
              <a:ext uri="{FF2B5EF4-FFF2-40B4-BE49-F238E27FC236}">
                <a16:creationId xmlns:a16="http://schemas.microsoft.com/office/drawing/2014/main" id="{AD9BD283-5F76-A9B8-77E8-0FF9D991F647}"/>
              </a:ext>
            </a:extLst>
          </p:cNvPr>
          <p:cNvSpPr/>
          <p:nvPr/>
        </p:nvSpPr>
        <p:spPr>
          <a:xfrm rot="11820000">
            <a:off x="4884458" y="3879285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Likbent triangel 28">
            <a:extLst>
              <a:ext uri="{FF2B5EF4-FFF2-40B4-BE49-F238E27FC236}">
                <a16:creationId xmlns:a16="http://schemas.microsoft.com/office/drawing/2014/main" id="{97F168E9-F15B-C0FC-CF7A-DC8FB2020DB7}"/>
              </a:ext>
            </a:extLst>
          </p:cNvPr>
          <p:cNvSpPr/>
          <p:nvPr/>
        </p:nvSpPr>
        <p:spPr>
          <a:xfrm rot="10020000">
            <a:off x="4110470" y="3850923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Likbent triangel 29">
            <a:extLst>
              <a:ext uri="{FF2B5EF4-FFF2-40B4-BE49-F238E27FC236}">
                <a16:creationId xmlns:a16="http://schemas.microsoft.com/office/drawing/2014/main" id="{A33471FC-FA51-C1E8-5966-4B2449D3BE31}"/>
              </a:ext>
            </a:extLst>
          </p:cNvPr>
          <p:cNvSpPr/>
          <p:nvPr/>
        </p:nvSpPr>
        <p:spPr>
          <a:xfrm rot="11340000">
            <a:off x="2915817" y="3902394"/>
            <a:ext cx="1060704" cy="914400"/>
          </a:xfrm>
          <a:prstGeom prst="triangle">
            <a:avLst/>
          </a:prstGeom>
          <a:solidFill>
            <a:srgbClr val="0C6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Likbent triangel 30">
            <a:extLst>
              <a:ext uri="{FF2B5EF4-FFF2-40B4-BE49-F238E27FC236}">
                <a16:creationId xmlns:a16="http://schemas.microsoft.com/office/drawing/2014/main" id="{0F57D7EF-F643-280B-9ECF-06D2A8001848}"/>
              </a:ext>
            </a:extLst>
          </p:cNvPr>
          <p:cNvSpPr/>
          <p:nvPr/>
        </p:nvSpPr>
        <p:spPr>
          <a:xfrm rot="12960000">
            <a:off x="1824819" y="3426397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Likbent triangel 31">
            <a:extLst>
              <a:ext uri="{FF2B5EF4-FFF2-40B4-BE49-F238E27FC236}">
                <a16:creationId xmlns:a16="http://schemas.microsoft.com/office/drawing/2014/main" id="{9734FF8A-8556-0305-AD4A-55190B0AC544}"/>
              </a:ext>
            </a:extLst>
          </p:cNvPr>
          <p:cNvSpPr/>
          <p:nvPr/>
        </p:nvSpPr>
        <p:spPr>
          <a:xfrm rot="12240000">
            <a:off x="1009266" y="2945171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Likbent triangel 32">
            <a:extLst>
              <a:ext uri="{FF2B5EF4-FFF2-40B4-BE49-F238E27FC236}">
                <a16:creationId xmlns:a16="http://schemas.microsoft.com/office/drawing/2014/main" id="{ADC367EF-7422-E1BA-0A44-B394A3AD32D7}"/>
              </a:ext>
            </a:extLst>
          </p:cNvPr>
          <p:cNvSpPr/>
          <p:nvPr/>
        </p:nvSpPr>
        <p:spPr>
          <a:xfrm rot="11100000">
            <a:off x="189194" y="2736284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4" name="Likbent triangel 33">
            <a:extLst>
              <a:ext uri="{FF2B5EF4-FFF2-40B4-BE49-F238E27FC236}">
                <a16:creationId xmlns:a16="http://schemas.microsoft.com/office/drawing/2014/main" id="{14B8CA6F-EDE8-F1AB-9A6D-29E52212977E}"/>
              </a:ext>
            </a:extLst>
          </p:cNvPr>
          <p:cNvSpPr/>
          <p:nvPr/>
        </p:nvSpPr>
        <p:spPr>
          <a:xfrm rot="10020000">
            <a:off x="-685647" y="2797569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5325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5FD6EB77-C491-08ED-11A7-D08C170B74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915"/>
            <a:ext cx="12192000" cy="6901829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1A53FB75-285B-1524-06B7-49DE68E56C57}"/>
              </a:ext>
            </a:extLst>
          </p:cNvPr>
          <p:cNvSpPr txBox="1"/>
          <p:nvPr/>
        </p:nvSpPr>
        <p:spPr>
          <a:xfrm>
            <a:off x="968218" y="2828835"/>
            <a:ext cx="10047514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3600">
                <a:latin typeface="Poppins"/>
                <a:cs typeface="Poppins"/>
              </a:rPr>
              <a:t>Alkohol är beroendeframkallande och vem som helst kan bli beroende.</a:t>
            </a:r>
          </a:p>
        </p:txBody>
      </p:sp>
      <p:pic>
        <p:nvPicPr>
          <p:cNvPr id="2" name="Bildobjekt 1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810C0391-7110-806E-5D54-8FED13625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0440" y="878621"/>
            <a:ext cx="2812678" cy="999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38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33c9caf-926e-46b4-ad4d-d40aa3b7619b">
      <Terms xmlns="http://schemas.microsoft.com/office/infopath/2007/PartnerControls"/>
    </lcf76f155ced4ddcb4097134ff3c332f>
    <TaxCatchAll xmlns="a2dbb736-59a8-4798-93cb-5a03d1fa9f7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16E6FC75F032141BDA9C71720FD40C0" ma:contentTypeVersion="16" ma:contentTypeDescription="Skapa ett nytt dokument." ma:contentTypeScope="" ma:versionID="6f50a6d758cb078dec201d0d3e9926db">
  <xsd:schema xmlns:xsd="http://www.w3.org/2001/XMLSchema" xmlns:xs="http://www.w3.org/2001/XMLSchema" xmlns:p="http://schemas.microsoft.com/office/2006/metadata/properties" xmlns:ns2="a33c9caf-926e-46b4-ad4d-d40aa3b7619b" xmlns:ns3="a2dbb736-59a8-4798-93cb-5a03d1fa9f7b" targetNamespace="http://schemas.microsoft.com/office/2006/metadata/properties" ma:root="true" ma:fieldsID="99fc4be400e12b2c9a0cc34198f5b099" ns2:_="" ns3:_="">
    <xsd:import namespace="a33c9caf-926e-46b4-ad4d-d40aa3b7619b"/>
    <xsd:import namespace="a2dbb736-59a8-4798-93cb-5a03d1fa9f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3c9caf-926e-46b4-ad4d-d40aa3b761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Bildmarkeringar" ma:readOnly="false" ma:fieldId="{5cf76f15-5ced-4ddc-b409-7134ff3c332f}" ma:taxonomyMulti="true" ma:sspId="86b23c3f-5f61-4af7-9c5e-bdd0525bb9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dbb736-59a8-4798-93cb-5a03d1fa9f7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022d6c5-c43d-492e-8258-27e587eecba7}" ma:internalName="TaxCatchAll" ma:showField="CatchAllData" ma:web="a2dbb736-59a8-4798-93cb-5a03d1fa9f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A2680BD-1CFB-4417-81B1-B3620F95D5B2}">
  <ds:schemaRefs>
    <ds:schemaRef ds:uri="http://schemas.microsoft.com/office/2006/documentManagement/types"/>
    <ds:schemaRef ds:uri="http://purl.org/dc/elements/1.1/"/>
    <ds:schemaRef ds:uri="a33c9caf-926e-46b4-ad4d-d40aa3b7619b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a2dbb736-59a8-4798-93cb-5a03d1fa9f7b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34F44F3-D3F7-4339-B3B0-39FB772D7192}">
  <ds:schemaRefs>
    <ds:schemaRef ds:uri="a2dbb736-59a8-4798-93cb-5a03d1fa9f7b"/>
    <ds:schemaRef ds:uri="a33c9caf-926e-46b4-ad4d-d40aa3b7619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B7C3DC6-3950-4EE2-8C81-DA00B0A67B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494</Words>
  <Application>Microsoft Office PowerPoint</Application>
  <PresentationFormat>Bredbild</PresentationFormat>
  <Paragraphs>68</Paragraphs>
  <Slides>20</Slides>
  <Notes>4</Notes>
  <HiddenSlides>0</HiddenSlides>
  <MMClips>1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7" baseType="lpstr">
      <vt:lpstr>Aptos</vt:lpstr>
      <vt:lpstr>Aptos Display</vt:lpstr>
      <vt:lpstr>Arial</vt:lpstr>
      <vt:lpstr>Lora</vt:lpstr>
      <vt:lpstr>Open Sans Medium</vt:lpstr>
      <vt:lpstr>Poppins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Hit kan du vända dig om du behöver prata med någon om t.ex. en förälders alkoholbruk</vt:lpstr>
      <vt:lpstr>https://www.nuortennetti.fi/sv/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Katarina Bärdén</dc:creator>
  <cp:lastModifiedBy>Nicolina Hannus</cp:lastModifiedBy>
  <cp:revision>398</cp:revision>
  <dcterms:created xsi:type="dcterms:W3CDTF">2024-08-28T12:19:01Z</dcterms:created>
  <dcterms:modified xsi:type="dcterms:W3CDTF">2026-08-11T11:36:52Z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0x010100016E6FC75F032141BDA9C71720FD40C0</vt:lpwstr>
  </property>
</Properties>
</file>