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57" r:id="rId5"/>
    <p:sldId id="297" r:id="rId6"/>
    <p:sldId id="298" r:id="rId7"/>
    <p:sldId id="277" r:id="rId8"/>
    <p:sldId id="276" r:id="rId9"/>
    <p:sldId id="282" r:id="rId10"/>
    <p:sldId id="284" r:id="rId11"/>
    <p:sldId id="287" r:id="rId12"/>
    <p:sldId id="288" r:id="rId13"/>
    <p:sldId id="289" r:id="rId14"/>
    <p:sldId id="290" r:id="rId15"/>
    <p:sldId id="293" r:id="rId16"/>
    <p:sldId id="294" r:id="rId17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4C01"/>
    <a:srgbClr val="FFD26B"/>
    <a:srgbClr val="E66E00"/>
    <a:srgbClr val="128F8B"/>
    <a:srgbClr val="006378"/>
    <a:srgbClr val="76C6C9"/>
    <a:srgbClr val="F9FAFA"/>
    <a:srgbClr val="01A99C"/>
    <a:srgbClr val="EA5B0C"/>
    <a:srgbClr val="EAA0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493" autoAdjust="0"/>
  </p:normalViewPr>
  <p:slideViewPr>
    <p:cSldViewPr snapToGrid="0">
      <p:cViewPr varScale="1">
        <p:scale>
          <a:sx n="83" d="100"/>
          <a:sy n="83" d="100"/>
        </p:scale>
        <p:origin x="155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CABF83-0965-41AD-A894-220F5E0CD63D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FI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4ABE1-6E70-40A3-BE8C-C0B21CA8C0D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900621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valtioneuvosto.fi/-/1271139/nikotiinipussien-myyntia-ja-markkinointia-saannellaan-jatkossa-tiukemmin?languageId=sv_SE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valvira.fi/sv/-/tobakslagen-andras-den-1-augusti-2025-vad-ska-man-beakta-vid-forsaljning-av-nikotinpasar-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4ABE1-6E70-40A3-BE8C-C0B21CA8C0DF}" type="slidenum">
              <a:rPr lang="sv-FI" smtClean="0"/>
              <a:t>2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098498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>
                <a:hlinkClick r:id="rId3"/>
              </a:rPr>
              <a:t>Nikotiinipussien </a:t>
            </a:r>
            <a:r>
              <a:rPr lang="fi-FI" dirty="0">
                <a:hlinkClick r:id="rId3"/>
              </a:rPr>
              <a:t>myyntiä ja markkinointia säännellään jatkossa tiukemmin - Valtioneuvosto</a:t>
            </a:r>
            <a:endParaRPr lang="fi-FI" dirty="0"/>
          </a:p>
          <a:p>
            <a:r>
              <a:rPr lang="fi-FI" dirty="0"/>
              <a:t>https://valtioneuvosto.fi/-/1271139/nikotiinipussien-myyntia-ja-markkinointia-saannellaan-jatkossa-tiukemmin?languageId=sv_SE </a:t>
            </a:r>
          </a:p>
          <a:p>
            <a:endParaRPr lang="sv-SE" dirty="0">
              <a:hlinkClick r:id="rId4"/>
            </a:endParaRPr>
          </a:p>
          <a:p>
            <a:r>
              <a:rPr lang="sv-SE" dirty="0">
                <a:hlinkClick r:id="rId4"/>
              </a:rPr>
              <a:t>Tobakslagen ändras den 1 augusti 2025 – vad ska man beakta vid försäljning av nikotinpåsar? | </a:t>
            </a:r>
            <a:r>
              <a:rPr lang="sv-SE" dirty="0" err="1">
                <a:hlinkClick r:id="rId4"/>
              </a:rPr>
              <a:t>Valvira</a:t>
            </a:r>
            <a:endParaRPr lang="sv-SE" dirty="0"/>
          </a:p>
          <a:p>
            <a:r>
              <a:rPr lang="sv-SE" dirty="0"/>
              <a:t>https://valvira.fi/sv/-/tobakslagen-andras-den-1-augusti-2025-vad-ska-man-beakta-vid-forsaljning-av-nikotinpasar- </a:t>
            </a:r>
          </a:p>
          <a:p>
            <a:endParaRPr lang="sv-SE" dirty="0"/>
          </a:p>
          <a:p>
            <a:r>
              <a:rPr lang="sv-SE" dirty="0"/>
              <a:t>Tobakslagen: https://finlex.fi/sv/lagstiftning/2016/549 </a:t>
            </a:r>
          </a:p>
          <a:p>
            <a:endParaRPr lang="sv-FI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4ABE1-6E70-40A3-BE8C-C0B21CA8C0DF}" type="slidenum">
              <a:rPr lang="sv-FI" smtClean="0"/>
              <a:t>5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888415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 vanligaste symtomen som rapporterats till följd av användningen av e-cigaretter har varit irritation i hals och mun, huvudvärk, hosta, slembildning, nedsatt tolerans mot ansträngning och illamående </a:t>
            </a:r>
          </a:p>
          <a:p>
            <a:endParaRPr lang="sv-SE" dirty="0"/>
          </a:p>
          <a:p>
            <a:r>
              <a:rPr lang="sv-SE" dirty="0"/>
              <a:t>E-cigaretter kan orsaka förändringar i lungornas funktion även vid kortvarig användning. De ökar också risken för munsjukdomar. </a:t>
            </a:r>
          </a:p>
          <a:p>
            <a:endParaRPr lang="sv-SE" dirty="0"/>
          </a:p>
          <a:p>
            <a:r>
              <a:rPr lang="sv-SE" dirty="0"/>
              <a:t>EVALI är ett tillstånd där användning av e-cigaretter har lett till allvarligare skador på lungorna. </a:t>
            </a:r>
          </a:p>
          <a:p>
            <a:endParaRPr lang="sv-SE" dirty="0"/>
          </a:p>
          <a:p>
            <a:r>
              <a:rPr lang="sv-SE" dirty="0"/>
              <a:t>Källa: https://www.hengitysliitto.fi/wp-content/uploads/2024/01/Hengitysliitto_Sahkotupakka_A5_sv_web.pdf </a:t>
            </a:r>
            <a:endParaRPr lang="sv-FI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4ABE1-6E70-40A3-BE8C-C0B21CA8C0DF}" type="slidenum">
              <a:rPr lang="sv-FI" smtClean="0"/>
              <a:t>7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873662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FI" dirty="0"/>
              <a:t>Se till exempel </a:t>
            </a:r>
            <a:r>
              <a:rPr lang="sv-FI" dirty="0" err="1"/>
              <a:t>BuenoTalk</a:t>
            </a:r>
            <a:r>
              <a:rPr lang="sv-FI" dirty="0"/>
              <a:t>: </a:t>
            </a:r>
            <a:r>
              <a:rPr lang="sv-FI" b="1" dirty="0"/>
              <a:t>https://www.youtube.com/shorts/gWSf3ZSNa3k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4ABE1-6E70-40A3-BE8C-C0B21CA8C0DF}" type="slidenum">
              <a:rPr lang="sv-FI" smtClean="0"/>
              <a:t>9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676430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FI" dirty="0"/>
              <a:t>När smakämnen värms upp och förångas producerar de skadliga fina partiklar som passerar genom lungorna och in i blodomloppet. Enligt vissa studier kan smakämnen som används i e-vätskor orsaka ännu mer skada på lungorna än enbart nikotinhaltiga vätskor.</a:t>
            </a:r>
          </a:p>
          <a:p>
            <a:endParaRPr lang="sv-FI" dirty="0"/>
          </a:p>
          <a:p>
            <a:r>
              <a:rPr lang="sv-FI" dirty="0"/>
              <a:t>Källa: https://www.terveyskirjasto.fi/dlk01164/sahkosavukkeet-sahkotupakka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4ABE1-6E70-40A3-BE8C-C0B21CA8C0DF}" type="slidenum">
              <a:rPr lang="sv-FI" smtClean="0"/>
              <a:t>11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541177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4358D-987E-0FFD-F70D-0D6F3085C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FFE3341-8C2E-6F1D-AAFC-E32C47D2F5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92C9D921-057F-7C52-D89B-5E4916DD3B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FI"/>
              <a:t>Källa</a:t>
            </a:r>
            <a:r>
              <a:rPr lang="sv-FI" dirty="0"/>
              <a:t>: https://www.terveyskirjasto.fi/dlk01164/sahkosavukkeet-sahkotupakka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1DFE6C2-0911-A991-25A4-0A2E412340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4ABE1-6E70-40A3-BE8C-C0B21CA8C0DF}" type="slidenum">
              <a:rPr kumimoji="0" lang="sv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sv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7832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2311A6-53D3-F709-42E1-127AD91004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E925E33-2FD5-9869-8E18-B9EBB403F3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3072D9A-EE0B-7F36-A508-8510AB528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A62B86-DF11-2DFE-9B30-6628C4183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AC670BC-ED33-EBB7-1A16-908AB737A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70305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4EF0DC-8742-4DFA-BDE4-65A286CF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4172E12-3107-30B6-EA50-046472D1F1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B98F5B0-3EAF-BC47-D000-E326861F9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2B2784-48D7-7AE0-FC52-8E22BE3B3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08775B-723A-F1A0-5F98-A137C31E7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331090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DFE545F-46A3-0BA3-3FB9-E44B2AEB6F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47E7877-8315-512E-D660-8445DB01B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7BB0BF-FB91-EE57-1528-C52A8E686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CC35FE6-FADE-05F3-BF2F-179F2BBE7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18621D0-3F8D-B448-6B1F-2573D5C28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999266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3B16E5-96DF-8512-2366-685545F4C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1AA3A17-4A07-E9F9-1C52-4808E615E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865E0E7-69C6-E4ED-02FD-6E8E95842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A82E9FE-8E79-9E98-F9DF-CEF44BAB0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ECF3C2-3E5F-6285-D866-E388353E9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84973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BF7B32-756B-607B-716F-E973BB5C9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DC747FC-E997-CAF2-415A-D799415D7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E55091-0673-0A9C-B974-E7698FF0A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F16BFCC-90F8-CB91-860F-A0FFC2C31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7B2EA4-5F12-0DC7-8021-C3CDAF337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51387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09A516-5FCE-CB1B-A4BB-D19A3758C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B13F6B-7E4A-132A-FFC5-D5B6DE475F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B7A882A-72F1-C4CB-6328-EE56D69DBC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6E5A6B7-233E-7A5D-DBF3-1BBC1518F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6B3AABB-5B80-E6CB-0C93-0344B5521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160CAA7-2F0C-2A02-8FBF-3F5E8642F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10403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DA84C-B619-D5D4-35E4-2F60F8EE2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5E152D9-9DC8-0BAD-AC05-F0737E3DD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3688B08-9D8A-01A8-2DDF-CC2CA8EE30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42B34FE-9408-5EC4-4C8B-C690E5B773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11E766C-AB70-50EF-CC69-F49DD62E40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EFE6F96-DF79-53BA-F8D0-755C6042D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9A5A337-5696-AA6E-9D61-98F0492E9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05BE390-3EF4-1324-7032-301DE20C1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78734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293842-2B84-B680-36AE-4A90F3C49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E3DF765-A272-8BBE-58B3-2348E4921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4FC51BC-6B85-FF07-EA29-CA81E31E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B4AE91A-608F-0988-1EBD-53FDA4F2C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340531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9DC3564-FBC1-2809-C0DC-558291633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06532CC-975E-F7A5-C596-9D27DFFB7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5988E0A-6473-7B24-D557-7B8670263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208187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BADF84-4AAC-6967-4F89-4852B69DE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0EC5102-9423-4243-F7AD-A27722A3C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07D04E4-F8B1-E053-A949-8BEB490C3B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9087A95-7CFE-E2AE-D976-0B8AD666D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C296ABB-072C-C789-8128-867C8C85A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89B5404-D300-640F-93F7-BA2BD1B71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876709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3F73DA-B777-49F3-7F59-44BC572A2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C7535C0-955C-2535-40C0-722FC50C9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5DA5024-C388-B0AF-59A6-EC5A2C0684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55D5287-3974-E1DC-35E2-28787275E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18AF609-E125-3A62-BFF3-15E904907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1E8A35C-3AF4-263C-CD64-052652930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50125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42DFBDA-DCAB-B8F7-806A-3BFC6E3EC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C7E441-1F5F-3CEF-3472-F6451AEA5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E22D5C6-EFE8-7171-5DAA-41C4010F2B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DE3EC7F-3F90-AA95-9364-8ADB681B8A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EFAE117-815B-0D3F-3BFC-0A6432C3B7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759627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10222680" y="5975480"/>
            <a:ext cx="1283521" cy="393441"/>
          </a:xfrm>
          <a:custGeom>
            <a:avLst/>
            <a:gdLst/>
            <a:ahLst/>
            <a:cxnLst/>
            <a:rect l="l" t="t" r="r" b="b"/>
            <a:pathLst>
              <a:path w="1925281" h="590161">
                <a:moveTo>
                  <a:pt x="0" y="0"/>
                </a:moveTo>
                <a:lnTo>
                  <a:pt x="1925281" y="0"/>
                </a:lnTo>
                <a:lnTo>
                  <a:pt x="1925281" y="590162"/>
                </a:lnTo>
                <a:lnTo>
                  <a:pt x="0" y="5901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/>
            <a:endParaRPr lang="sv-FI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61194" y="24179"/>
            <a:ext cx="5790361" cy="706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5699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006378"/>
                </a:solidFill>
                <a:latin typeface="Poppins"/>
                <a:ea typeface="Montserrat Medium"/>
                <a:cs typeface="Poppins"/>
                <a:sym typeface="Montserrat Medium"/>
              </a:rPr>
              <a:t>Frågesport</a:t>
            </a:r>
            <a:endParaRPr lang="en-US" sz="4000" b="1" dirty="0">
              <a:solidFill>
                <a:srgbClr val="006378"/>
              </a:solidFill>
              <a:latin typeface="Poppins"/>
              <a:ea typeface="Montserrat Medium"/>
              <a:cs typeface="Poppins"/>
              <a:sym typeface="Montserrat Medium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61194" y="832293"/>
            <a:ext cx="9620875" cy="56787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spcBef>
                <a:spcPct val="0"/>
              </a:spcBef>
            </a:pPr>
            <a:r>
              <a:rPr lang="sv-SE" sz="1400" b="1" dirty="0">
                <a:solidFill>
                  <a:srgbClr val="128F8B"/>
                </a:solidFill>
                <a:latin typeface="Poppins"/>
                <a:ea typeface="Open Sans Medium"/>
                <a:cs typeface="Poppins"/>
                <a:sym typeface="Open Sans Medium"/>
              </a:rPr>
              <a:t>Syfte</a:t>
            </a:r>
            <a:r>
              <a:rPr lang="sv-SE" sz="1400" dirty="0">
                <a:solidFill>
                  <a:srgbClr val="128F8B"/>
                </a:solidFill>
                <a:latin typeface="Poppins"/>
                <a:ea typeface="Open Sans Medium"/>
                <a:cs typeface="Poppins"/>
                <a:sym typeface="Open Sans Medium"/>
              </a:rPr>
              <a:t>: </a:t>
            </a:r>
            <a:r>
              <a:rPr lang="sv-SE" sz="14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 på ett lekfullt och interaktivt sätt öka elevernas kunskap om rusmedel.</a:t>
            </a: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defTabSz="609630">
              <a:spcBef>
                <a:spcPct val="0"/>
              </a:spcBef>
            </a:pP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defTabSz="609630">
              <a:lnSpc>
                <a:spcPct val="150000"/>
              </a:lnSpc>
              <a:spcBef>
                <a:spcPct val="0"/>
              </a:spcBef>
            </a:pPr>
            <a:r>
              <a:rPr lang="sv-SE" sz="1400" b="1" dirty="0">
                <a:solidFill>
                  <a:srgbClr val="D04C01"/>
                </a:solidFill>
                <a:latin typeface="Poppins"/>
                <a:ea typeface="Open Sans Medium"/>
                <a:cs typeface="Poppins"/>
                <a:sym typeface="Open Sans Medium"/>
              </a:rPr>
              <a:t>Förberedelser</a:t>
            </a:r>
            <a:endParaRPr lang="sv-SE" sz="1400" b="1" dirty="0">
              <a:solidFill>
                <a:srgbClr val="D04C01"/>
              </a:solidFill>
              <a:latin typeface="Poppins"/>
              <a:ea typeface="Open Sans Medium"/>
              <a:cs typeface="Poppins"/>
            </a:endParaRPr>
          </a:p>
          <a:p>
            <a:pPr marL="171450" indent="-171450" defTabSz="60963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Dela in klassen i två eller flera lag. </a:t>
            </a: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Ge varje lag två skyltar eller lappar, en med texten Sant och en med texten Falskt.</a:t>
            </a: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defTabSz="609630">
              <a:lnSpc>
                <a:spcPct val="150000"/>
              </a:lnSpc>
              <a:spcBef>
                <a:spcPct val="0"/>
              </a:spcBef>
            </a:pPr>
            <a:r>
              <a:rPr lang="sv-SE" sz="1400" b="1" dirty="0">
                <a:solidFill>
                  <a:srgbClr val="E66E00"/>
                </a:solidFill>
                <a:latin typeface="Poppins"/>
                <a:ea typeface="Open Sans Medium"/>
                <a:cs typeface="Poppins"/>
                <a:sym typeface="Open Sans Medium"/>
              </a:rPr>
              <a:t>Så här går det till</a:t>
            </a:r>
            <a:endParaRPr lang="sv-SE" sz="1400" b="1" dirty="0">
              <a:solidFill>
                <a:srgbClr val="E66E00"/>
              </a:solidFill>
              <a:latin typeface="Poppins"/>
              <a:ea typeface="Open Sans Medium"/>
              <a:cs typeface="Poppins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Berätta för eleverna att ni ska ha en frågesport om ett särskilt rusmedel.</a:t>
            </a: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 upp ett påstående högt för hela klassen. Lagen diskuterar tillsammans om påståendet är sant eller falskt. Påminn om att alla i laget ska få komma till tals, att man lyssnar på varandra och visar respekt. Ibland behöver man kompromissa eller rösta för att komma fram till ett gemensamt beslut.</a:t>
            </a: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När båda lagen är färdiga visar de upp skylten med sitt svar.</a:t>
            </a: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Du berättar vilket alternativ som är rätt och går sedan igenom PEPP-rutan med fakta. Där förklaras varför påståendet var sant eller falskt. Det finns också länkar för den som vill fördjupa sig, men det är inget som krävs för övningen.</a:t>
            </a: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171450" indent="-171450" defTabSz="60963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defTabSz="609630">
              <a:lnSpc>
                <a:spcPct val="150000"/>
              </a:lnSpc>
              <a:spcBef>
                <a:spcPct val="0"/>
              </a:spcBef>
            </a:pPr>
            <a:r>
              <a:rPr lang="sv-SE" sz="1400" b="1" dirty="0">
                <a:solidFill>
                  <a:srgbClr val="FFD26B"/>
                </a:solidFill>
                <a:latin typeface="Poppins"/>
                <a:ea typeface="Open Sans Medium"/>
                <a:cs typeface="Poppins"/>
                <a:sym typeface="Open Sans Medium"/>
              </a:rPr>
              <a:t>Variation</a:t>
            </a:r>
            <a:endParaRPr lang="sv-SE" sz="1400" b="1" dirty="0">
              <a:solidFill>
                <a:srgbClr val="FFD26B"/>
              </a:solidFill>
              <a:latin typeface="Poppins"/>
              <a:ea typeface="Open Sans Medium"/>
              <a:cs typeface="Poppins"/>
            </a:endParaRPr>
          </a:p>
          <a:p>
            <a:pPr marL="171450" indent="-171450" defTabSz="60963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Skriv gärna upp poäng på tavlan om du vill skapa ett tävlingsmoment – det brukar öka engagemanget. </a:t>
            </a:r>
            <a:endParaRPr lang="sv-SE" sz="14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171450" indent="-171450" defTabSz="60963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 vissa klasser kan det passa bättre att inte räkna poäng, utan enbart uppmärksamma vilka lag som hade rätt. </a:t>
            </a:r>
            <a:endParaRPr lang="en-US" sz="1400" dirty="0">
              <a:solidFill>
                <a:srgbClr val="000000"/>
              </a:solidFill>
              <a:latin typeface="Poppins"/>
              <a:ea typeface="Open Sans Medium"/>
              <a:cs typeface="Poppins"/>
              <a:sym typeface="Open Sans Medium"/>
            </a:endParaRPr>
          </a:p>
        </p:txBody>
      </p:sp>
      <p:pic>
        <p:nvPicPr>
          <p:cNvPr id="5" name="Bildobjekt 4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6A4832BD-6F49-D8AD-C988-1655A2831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5491" y="28575"/>
            <a:ext cx="1362075" cy="6800850"/>
          </a:xfrm>
          <a:prstGeom prst="rect">
            <a:avLst/>
          </a:prstGeom>
        </p:spPr>
      </p:pic>
      <p:pic>
        <p:nvPicPr>
          <p:cNvPr id="9" name="Bildobjekt 8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DDF56E99-1FE7-910C-11DE-9DBD64E936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7616" y="5977295"/>
            <a:ext cx="1815354" cy="62961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6C1F2-8367-F5D0-D4A9-8E409CDF0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20E508A8-9297-E887-A515-59A4550DE176}"/>
              </a:ext>
            </a:extLst>
          </p:cNvPr>
          <p:cNvSpPr txBox="1"/>
          <p:nvPr/>
        </p:nvSpPr>
        <p:spPr>
          <a:xfrm>
            <a:off x="1544795" y="-1210"/>
            <a:ext cx="9205452" cy="34778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Påstående </a:t>
            </a:r>
            <a:r>
              <a:rPr lang="sv-SE" sz="4400" b="1" dirty="0">
                <a:solidFill>
                  <a:prstClr val="black"/>
                </a:solidFill>
                <a:latin typeface="Poppins"/>
                <a:cs typeface="Poppins"/>
              </a:rPr>
              <a:t>4</a:t>
            </a:r>
            <a:r>
              <a:rPr kumimoji="0" lang="sv-SE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:</a:t>
            </a:r>
            <a:endParaRPr lang="sv-SE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4400" dirty="0">
                <a:latin typeface="Poppins"/>
                <a:cs typeface="Poppins"/>
              </a:rPr>
              <a:t>Söta smaker som frukt och bär används för att locka barn och unga till att prova e-cigaretter.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EEED827-B4D0-F506-1E0F-211E895BA2F9}"/>
              </a:ext>
            </a:extLst>
          </p:cNvPr>
          <p:cNvSpPr txBox="1"/>
          <p:nvPr/>
        </p:nvSpPr>
        <p:spPr>
          <a:xfrm>
            <a:off x="3693395" y="5246026"/>
            <a:ext cx="481148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6000" dirty="0">
                <a:solidFill>
                  <a:srgbClr val="00B050"/>
                </a:solidFill>
                <a:latin typeface="Poppins"/>
                <a:cs typeface="Poppins"/>
              </a:rPr>
              <a:t>SANT</a:t>
            </a:r>
          </a:p>
        </p:txBody>
      </p:sp>
      <p:sp>
        <p:nvSpPr>
          <p:cNvPr id="6" name="Likbent triangel 5">
            <a:extLst>
              <a:ext uri="{FF2B5EF4-FFF2-40B4-BE49-F238E27FC236}">
                <a16:creationId xmlns:a16="http://schemas.microsoft.com/office/drawing/2014/main" id="{19A826AD-B358-9AC9-31EF-51EED2D643C8}"/>
              </a:ext>
            </a:extLst>
          </p:cNvPr>
          <p:cNvSpPr/>
          <p:nvPr/>
        </p:nvSpPr>
        <p:spPr>
          <a:xfrm rot="10020000">
            <a:off x="-673552" y="3148331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Likbent triangel 7">
            <a:extLst>
              <a:ext uri="{FF2B5EF4-FFF2-40B4-BE49-F238E27FC236}">
                <a16:creationId xmlns:a16="http://schemas.microsoft.com/office/drawing/2014/main" id="{755A5178-6D82-73D8-39ED-1DCEE6EE323F}"/>
              </a:ext>
            </a:extLst>
          </p:cNvPr>
          <p:cNvSpPr/>
          <p:nvPr/>
        </p:nvSpPr>
        <p:spPr>
          <a:xfrm rot="11100000">
            <a:off x="189194" y="3074951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Likbent triangel 9">
            <a:extLst>
              <a:ext uri="{FF2B5EF4-FFF2-40B4-BE49-F238E27FC236}">
                <a16:creationId xmlns:a16="http://schemas.microsoft.com/office/drawing/2014/main" id="{C21D75C8-5F3F-39DC-9C43-93BD94629C3C}"/>
              </a:ext>
            </a:extLst>
          </p:cNvPr>
          <p:cNvSpPr/>
          <p:nvPr/>
        </p:nvSpPr>
        <p:spPr>
          <a:xfrm rot="12240000">
            <a:off x="1009266" y="3283838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Likbent triangel 11">
            <a:extLst>
              <a:ext uri="{FF2B5EF4-FFF2-40B4-BE49-F238E27FC236}">
                <a16:creationId xmlns:a16="http://schemas.microsoft.com/office/drawing/2014/main" id="{CD36E0D3-86C8-0E38-C75F-D3BE7BEDF5AD}"/>
              </a:ext>
            </a:extLst>
          </p:cNvPr>
          <p:cNvSpPr/>
          <p:nvPr/>
        </p:nvSpPr>
        <p:spPr>
          <a:xfrm rot="12960000">
            <a:off x="1824819" y="3728778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Likbent triangel 13">
            <a:extLst>
              <a:ext uri="{FF2B5EF4-FFF2-40B4-BE49-F238E27FC236}">
                <a16:creationId xmlns:a16="http://schemas.microsoft.com/office/drawing/2014/main" id="{7E75E14C-6538-00CC-7964-B4FAAB2EE631}"/>
              </a:ext>
            </a:extLst>
          </p:cNvPr>
          <p:cNvSpPr/>
          <p:nvPr/>
        </p:nvSpPr>
        <p:spPr>
          <a:xfrm rot="11340000">
            <a:off x="2891626" y="4120108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Likbent triangel 15">
            <a:extLst>
              <a:ext uri="{FF2B5EF4-FFF2-40B4-BE49-F238E27FC236}">
                <a16:creationId xmlns:a16="http://schemas.microsoft.com/office/drawing/2014/main" id="{10BB5BA7-5B52-C1AF-204B-C9C82BA99034}"/>
              </a:ext>
            </a:extLst>
          </p:cNvPr>
          <p:cNvSpPr/>
          <p:nvPr/>
        </p:nvSpPr>
        <p:spPr>
          <a:xfrm rot="10020000">
            <a:off x="4110470" y="4044447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Likbent triangel 17">
            <a:extLst>
              <a:ext uri="{FF2B5EF4-FFF2-40B4-BE49-F238E27FC236}">
                <a16:creationId xmlns:a16="http://schemas.microsoft.com/office/drawing/2014/main" id="{B556894F-A541-3904-A213-C96CAAFDD055}"/>
              </a:ext>
            </a:extLst>
          </p:cNvPr>
          <p:cNvSpPr/>
          <p:nvPr/>
        </p:nvSpPr>
        <p:spPr>
          <a:xfrm rot="11820000">
            <a:off x="4920744" y="4060714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Likbent triangel 19">
            <a:extLst>
              <a:ext uri="{FF2B5EF4-FFF2-40B4-BE49-F238E27FC236}">
                <a16:creationId xmlns:a16="http://schemas.microsoft.com/office/drawing/2014/main" id="{FBBEAACA-E302-F8DF-50C6-CD0635D846C2}"/>
              </a:ext>
            </a:extLst>
          </p:cNvPr>
          <p:cNvSpPr/>
          <p:nvPr/>
        </p:nvSpPr>
        <p:spPr>
          <a:xfrm rot="10980000">
            <a:off x="6011537" y="4244520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Likbent triangel 21">
            <a:extLst>
              <a:ext uri="{FF2B5EF4-FFF2-40B4-BE49-F238E27FC236}">
                <a16:creationId xmlns:a16="http://schemas.microsoft.com/office/drawing/2014/main" id="{7F152900-C9CB-B1C8-D802-55F04F9DE878}"/>
              </a:ext>
            </a:extLst>
          </p:cNvPr>
          <p:cNvSpPr/>
          <p:nvPr/>
        </p:nvSpPr>
        <p:spPr>
          <a:xfrm rot="12360000">
            <a:off x="6813215" y="4404865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Likbent triangel 23">
            <a:extLst>
              <a:ext uri="{FF2B5EF4-FFF2-40B4-BE49-F238E27FC236}">
                <a16:creationId xmlns:a16="http://schemas.microsoft.com/office/drawing/2014/main" id="{D76992F1-39EC-B774-68AA-64DD360F49FE}"/>
              </a:ext>
            </a:extLst>
          </p:cNvPr>
          <p:cNvSpPr/>
          <p:nvPr/>
        </p:nvSpPr>
        <p:spPr>
          <a:xfrm rot="11280000">
            <a:off x="7856722" y="4759377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Likbent triangel 25">
            <a:extLst>
              <a:ext uri="{FF2B5EF4-FFF2-40B4-BE49-F238E27FC236}">
                <a16:creationId xmlns:a16="http://schemas.microsoft.com/office/drawing/2014/main" id="{456BAF85-99F3-0B77-40E8-506886CCFEFC}"/>
              </a:ext>
            </a:extLst>
          </p:cNvPr>
          <p:cNvSpPr/>
          <p:nvPr/>
        </p:nvSpPr>
        <p:spPr>
          <a:xfrm rot="9900000">
            <a:off x="9074676" y="4697591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Likbent triangel 27">
            <a:extLst>
              <a:ext uri="{FF2B5EF4-FFF2-40B4-BE49-F238E27FC236}">
                <a16:creationId xmlns:a16="http://schemas.microsoft.com/office/drawing/2014/main" id="{11E53CC9-81D2-C94B-5997-D3F6A8A13ABA}"/>
              </a:ext>
            </a:extLst>
          </p:cNvPr>
          <p:cNvSpPr/>
          <p:nvPr/>
        </p:nvSpPr>
        <p:spPr>
          <a:xfrm rot="8820000">
            <a:off x="10105510" y="4232003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Likbent triangel 29">
            <a:extLst>
              <a:ext uri="{FF2B5EF4-FFF2-40B4-BE49-F238E27FC236}">
                <a16:creationId xmlns:a16="http://schemas.microsoft.com/office/drawing/2014/main" id="{951FE7AF-6F96-1349-06BA-93B73D5A26B3}"/>
              </a:ext>
            </a:extLst>
          </p:cNvPr>
          <p:cNvSpPr/>
          <p:nvPr/>
        </p:nvSpPr>
        <p:spPr>
          <a:xfrm rot="8040000">
            <a:off x="10971297" y="3533213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Likbent triangel 31">
            <a:extLst>
              <a:ext uri="{FF2B5EF4-FFF2-40B4-BE49-F238E27FC236}">
                <a16:creationId xmlns:a16="http://schemas.microsoft.com/office/drawing/2014/main" id="{C6FE7B3A-EE87-8782-7A3A-9605A643E26B}"/>
              </a:ext>
            </a:extLst>
          </p:cNvPr>
          <p:cNvSpPr/>
          <p:nvPr/>
        </p:nvSpPr>
        <p:spPr>
          <a:xfrm rot="8040000">
            <a:off x="11663584" y="2780013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7624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8165A-9C8C-ECFE-497D-C6A3F97FD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7C625F2F-6A9F-C7F7-EDEA-D9A78CF9A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1915"/>
            <a:ext cx="12192000" cy="6901829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F9AE2FC1-4E76-070D-124F-59BEA4A7148A}"/>
              </a:ext>
            </a:extLst>
          </p:cNvPr>
          <p:cNvSpPr txBox="1"/>
          <p:nvPr/>
        </p:nvSpPr>
        <p:spPr>
          <a:xfrm>
            <a:off x="1391652" y="1719280"/>
            <a:ext cx="9408695" cy="39703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sv-FI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defRPr>
            </a:lvl1pPr>
          </a:lstStyle>
          <a:p>
            <a:r>
              <a:rPr lang="sv-SE" sz="3600" dirty="0">
                <a:latin typeface="Poppins"/>
                <a:cs typeface="Poppins"/>
              </a:rPr>
              <a:t>Smakämnen används ofta för att göra </a:t>
            </a:r>
          </a:p>
          <a:p>
            <a:r>
              <a:rPr lang="sv-SE" sz="3600" dirty="0">
                <a:latin typeface="Poppins"/>
                <a:cs typeface="Poppins"/>
              </a:rPr>
              <a:t>e-cigaretter mer lockande, särskilt för barn och unga. </a:t>
            </a:r>
          </a:p>
          <a:p>
            <a:endParaRPr lang="sv-SE" sz="3600" dirty="0">
              <a:latin typeface="Poppins"/>
              <a:cs typeface="Poppins"/>
            </a:endParaRPr>
          </a:p>
          <a:p>
            <a:r>
              <a:rPr lang="sv-SE" sz="3600" dirty="0">
                <a:latin typeface="Poppins"/>
                <a:cs typeface="Poppins"/>
              </a:rPr>
              <a:t>I Finland är det olagligt att sälja </a:t>
            </a:r>
          </a:p>
          <a:p>
            <a:r>
              <a:rPr lang="sv-SE" sz="3600" dirty="0">
                <a:latin typeface="Poppins"/>
                <a:cs typeface="Poppins"/>
              </a:rPr>
              <a:t>e-cigaretter med smaktillsatser, för att skydda unga.</a:t>
            </a:r>
            <a:endParaRPr lang="sv-FI" sz="3600" dirty="0">
              <a:latin typeface="Poppins"/>
              <a:cs typeface="Poppins"/>
            </a:endParaRPr>
          </a:p>
        </p:txBody>
      </p:sp>
      <p:pic>
        <p:nvPicPr>
          <p:cNvPr id="2" name="Bildobjekt 1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29C044AB-E30E-1FA9-50FA-9A6F875FD1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4857" y="825082"/>
            <a:ext cx="2491620" cy="88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830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175C6-D985-17EE-CC0F-2D92F1DDF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C68A63EE-8943-B87D-8DE9-C215CFA7FFD7}"/>
              </a:ext>
            </a:extLst>
          </p:cNvPr>
          <p:cNvSpPr txBox="1"/>
          <p:nvPr/>
        </p:nvSpPr>
        <p:spPr>
          <a:xfrm>
            <a:off x="2028604" y="1099456"/>
            <a:ext cx="9205452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Påstående 5:</a:t>
            </a:r>
            <a:endParaRPr lang="sv-SE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algn="ctr">
              <a:defRPr/>
            </a:pPr>
            <a:r>
              <a:rPr lang="sv-SE" sz="4400" dirty="0">
                <a:solidFill>
                  <a:prstClr val="black"/>
                </a:solidFill>
                <a:latin typeface="Poppins"/>
                <a:cs typeface="Poppins"/>
              </a:rPr>
              <a:t>Ångan från e-cigaretter skadar bara den som </a:t>
            </a:r>
            <a:r>
              <a:rPr lang="sv-SE" sz="4400" err="1">
                <a:solidFill>
                  <a:prstClr val="black"/>
                </a:solidFill>
                <a:latin typeface="Poppins"/>
                <a:cs typeface="Poppins"/>
              </a:rPr>
              <a:t>vejpar</a:t>
            </a:r>
            <a:r>
              <a:rPr lang="sv-SE" sz="4400" dirty="0">
                <a:solidFill>
                  <a:prstClr val="black"/>
                </a:solidFill>
                <a:latin typeface="Poppins"/>
                <a:cs typeface="Poppins"/>
              </a:rPr>
              <a:t>, inte den </a:t>
            </a:r>
            <a:r>
              <a:rPr lang="sv-SE" sz="4400">
                <a:solidFill>
                  <a:prstClr val="black"/>
                </a:solidFill>
                <a:latin typeface="Poppins"/>
                <a:cs typeface="Poppins"/>
              </a:rPr>
              <a:t>som står bredvid och </a:t>
            </a:r>
          </a:p>
          <a:p>
            <a:pPr algn="ctr">
              <a:defRPr/>
            </a:pPr>
            <a:r>
              <a:rPr lang="sv-SE" sz="4400">
                <a:solidFill>
                  <a:prstClr val="black"/>
                </a:solidFill>
                <a:latin typeface="Poppins"/>
                <a:cs typeface="Poppins"/>
              </a:rPr>
              <a:t>andas in ångan.</a:t>
            </a:r>
            <a:endParaRPr lang="sv-SE">
              <a:solidFill>
                <a:prstClr val="black"/>
              </a:solidFill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0F3CE1A-5722-EBC8-1642-1DBC0FD4D102}"/>
              </a:ext>
            </a:extLst>
          </p:cNvPr>
          <p:cNvSpPr txBox="1"/>
          <p:nvPr/>
        </p:nvSpPr>
        <p:spPr>
          <a:xfrm>
            <a:off x="4225586" y="5440438"/>
            <a:ext cx="481148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SE" sz="6000" dirty="0">
                <a:solidFill>
                  <a:srgbClr val="FF0000"/>
                </a:solidFill>
                <a:latin typeface="Poppins"/>
                <a:cs typeface="Poppins"/>
              </a:rPr>
              <a:t>FALSKT</a:t>
            </a:r>
            <a:endParaRPr lang="sv-FI" sz="6000">
              <a:solidFill>
                <a:srgbClr val="FF0000"/>
              </a:solidFill>
              <a:latin typeface="Poppins"/>
              <a:cs typeface="Poppins"/>
            </a:endParaRPr>
          </a:p>
        </p:txBody>
      </p:sp>
      <p:sp>
        <p:nvSpPr>
          <p:cNvPr id="6" name="Likbent triangel 5">
            <a:extLst>
              <a:ext uri="{FF2B5EF4-FFF2-40B4-BE49-F238E27FC236}">
                <a16:creationId xmlns:a16="http://schemas.microsoft.com/office/drawing/2014/main" id="{D9C615CB-4833-776D-1AE7-A2111C4626DB}"/>
              </a:ext>
            </a:extLst>
          </p:cNvPr>
          <p:cNvSpPr/>
          <p:nvPr/>
        </p:nvSpPr>
        <p:spPr>
          <a:xfrm rot="9300000">
            <a:off x="147964" y="3095571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Likbent triangel 7">
            <a:extLst>
              <a:ext uri="{FF2B5EF4-FFF2-40B4-BE49-F238E27FC236}">
                <a16:creationId xmlns:a16="http://schemas.microsoft.com/office/drawing/2014/main" id="{71D300B2-2811-40CE-B4C4-F291BD7D92DC}"/>
              </a:ext>
            </a:extLst>
          </p:cNvPr>
          <p:cNvSpPr/>
          <p:nvPr/>
        </p:nvSpPr>
        <p:spPr>
          <a:xfrm rot="8100000">
            <a:off x="1069409" y="2454102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FI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v-SE"/>
          </a:p>
        </p:txBody>
      </p:sp>
      <p:sp>
        <p:nvSpPr>
          <p:cNvPr id="10" name="Likbent triangel 9">
            <a:extLst>
              <a:ext uri="{FF2B5EF4-FFF2-40B4-BE49-F238E27FC236}">
                <a16:creationId xmlns:a16="http://schemas.microsoft.com/office/drawing/2014/main" id="{D2881C21-4F98-8A8A-58D6-3AEA4C92D553}"/>
              </a:ext>
            </a:extLst>
          </p:cNvPr>
          <p:cNvSpPr/>
          <p:nvPr/>
        </p:nvSpPr>
        <p:spPr>
          <a:xfrm rot="7380000">
            <a:off x="1764600" y="1589907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Likbent triangel 11">
            <a:extLst>
              <a:ext uri="{FF2B5EF4-FFF2-40B4-BE49-F238E27FC236}">
                <a16:creationId xmlns:a16="http://schemas.microsoft.com/office/drawing/2014/main" id="{63BDF063-41C3-F9F5-1745-68E81B982C42}"/>
              </a:ext>
            </a:extLst>
          </p:cNvPr>
          <p:cNvSpPr/>
          <p:nvPr/>
        </p:nvSpPr>
        <p:spPr>
          <a:xfrm rot="7080000">
            <a:off x="2288340" y="696525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Likbent triangel 13">
            <a:extLst>
              <a:ext uri="{FF2B5EF4-FFF2-40B4-BE49-F238E27FC236}">
                <a16:creationId xmlns:a16="http://schemas.microsoft.com/office/drawing/2014/main" id="{D77FF7F3-B4AA-4D57-A880-1196251F41C9}"/>
              </a:ext>
            </a:extLst>
          </p:cNvPr>
          <p:cNvSpPr/>
          <p:nvPr/>
        </p:nvSpPr>
        <p:spPr>
          <a:xfrm rot="6780000">
            <a:off x="2713640" y="-219785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Likbent triangel 15">
            <a:extLst>
              <a:ext uri="{FF2B5EF4-FFF2-40B4-BE49-F238E27FC236}">
                <a16:creationId xmlns:a16="http://schemas.microsoft.com/office/drawing/2014/main" id="{15B299CC-748F-048D-1D52-89A05BFF36F7}"/>
              </a:ext>
            </a:extLst>
          </p:cNvPr>
          <p:cNvSpPr/>
          <p:nvPr/>
        </p:nvSpPr>
        <p:spPr>
          <a:xfrm rot="19440000">
            <a:off x="11047260" y="3191073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Likbent triangel 17">
            <a:extLst>
              <a:ext uri="{FF2B5EF4-FFF2-40B4-BE49-F238E27FC236}">
                <a16:creationId xmlns:a16="http://schemas.microsoft.com/office/drawing/2014/main" id="{65E99639-D291-B93F-0F08-7C9DF195A0EB}"/>
              </a:ext>
            </a:extLst>
          </p:cNvPr>
          <p:cNvSpPr/>
          <p:nvPr/>
        </p:nvSpPr>
        <p:spPr>
          <a:xfrm rot="18000000">
            <a:off x="10343768" y="3998524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Likbent triangel 19">
            <a:extLst>
              <a:ext uri="{FF2B5EF4-FFF2-40B4-BE49-F238E27FC236}">
                <a16:creationId xmlns:a16="http://schemas.microsoft.com/office/drawing/2014/main" id="{C170F04C-07EC-B5BE-27A2-3B37AC61BB1D}"/>
              </a:ext>
            </a:extLst>
          </p:cNvPr>
          <p:cNvSpPr/>
          <p:nvPr/>
        </p:nvSpPr>
        <p:spPr>
          <a:xfrm rot="17160000">
            <a:off x="9904693" y="4988667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Likbent triangel 21">
            <a:extLst>
              <a:ext uri="{FF2B5EF4-FFF2-40B4-BE49-F238E27FC236}">
                <a16:creationId xmlns:a16="http://schemas.microsoft.com/office/drawing/2014/main" id="{76FDEAB8-CCDC-0FCF-4056-AB54AF2923A6}"/>
              </a:ext>
            </a:extLst>
          </p:cNvPr>
          <p:cNvSpPr/>
          <p:nvPr/>
        </p:nvSpPr>
        <p:spPr>
          <a:xfrm rot="15960000">
            <a:off x="9814265" y="6058483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619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0718D-2A03-9642-B6FC-2E673E089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76AEC2D0-7A4A-6976-4DDE-F2FDCED11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1915"/>
            <a:ext cx="12192000" cy="6901829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DAAF8111-9BF9-9EA6-A027-B3E84A1BDEDC}"/>
              </a:ext>
            </a:extLst>
          </p:cNvPr>
          <p:cNvSpPr txBox="1"/>
          <p:nvPr/>
        </p:nvSpPr>
        <p:spPr>
          <a:xfrm>
            <a:off x="676304" y="987518"/>
            <a:ext cx="10552176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sv-FI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defRPr>
            </a:lvl1pPr>
          </a:lstStyle>
          <a:p>
            <a:endParaRPr lang="sv-FI" dirty="0"/>
          </a:p>
          <a:p>
            <a:endParaRPr lang="sv-FI" dirty="0"/>
          </a:p>
          <a:p>
            <a:r>
              <a:rPr lang="sv-FI" dirty="0">
                <a:latin typeface="Poppins"/>
                <a:cs typeface="Poppins"/>
              </a:rPr>
              <a:t>När någon röker e-cigaretter </a:t>
            </a:r>
          </a:p>
          <a:p>
            <a:r>
              <a:rPr lang="sv-FI" dirty="0">
                <a:latin typeface="Poppins"/>
                <a:cs typeface="Poppins"/>
              </a:rPr>
              <a:t>frigörs ånga i luften och också </a:t>
            </a:r>
          </a:p>
          <a:p>
            <a:r>
              <a:rPr lang="sv-FI">
                <a:latin typeface="Poppins"/>
                <a:cs typeface="Poppins"/>
              </a:rPr>
              <a:t>personer i </a:t>
            </a:r>
            <a:r>
              <a:rPr lang="sv-FI" dirty="0">
                <a:latin typeface="Poppins"/>
                <a:cs typeface="Poppins"/>
              </a:rPr>
              <a:t>närheten utsätts för </a:t>
            </a:r>
            <a:endParaRPr lang="sv-FI"/>
          </a:p>
          <a:p>
            <a:r>
              <a:rPr lang="sv-FI" dirty="0">
                <a:latin typeface="Poppins"/>
                <a:cs typeface="Poppins"/>
              </a:rPr>
              <a:t>ohälsosamma ämnen.</a:t>
            </a:r>
          </a:p>
        </p:txBody>
      </p:sp>
      <p:pic>
        <p:nvPicPr>
          <p:cNvPr id="2" name="Bildobjekt 1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CB3C9D81-119D-0A62-E6E0-6B66A3FF62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1810" y="982320"/>
            <a:ext cx="2612572" cy="85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708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/>
          <p:cNvSpPr/>
          <p:nvPr/>
        </p:nvSpPr>
        <p:spPr>
          <a:xfrm>
            <a:off x="3517801" y="1871652"/>
            <a:ext cx="5156397" cy="2032497"/>
          </a:xfrm>
          <a:custGeom>
            <a:avLst/>
            <a:gdLst/>
            <a:ahLst/>
            <a:cxnLst/>
            <a:rect l="l" t="t" r="r" b="b"/>
            <a:pathLst>
              <a:path w="7734596" h="3048745">
                <a:moveTo>
                  <a:pt x="0" y="0"/>
                </a:moveTo>
                <a:lnTo>
                  <a:pt x="7734596" y="0"/>
                </a:lnTo>
                <a:lnTo>
                  <a:pt x="7734596" y="3048745"/>
                </a:lnTo>
                <a:lnTo>
                  <a:pt x="0" y="30487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sv-FI" sz="1200"/>
          </a:p>
        </p:txBody>
      </p:sp>
      <p:sp>
        <p:nvSpPr>
          <p:cNvPr id="14" name="TextBox 14"/>
          <p:cNvSpPr txBox="1"/>
          <p:nvPr/>
        </p:nvSpPr>
        <p:spPr>
          <a:xfrm>
            <a:off x="8599634" y="5763260"/>
            <a:ext cx="2589597" cy="406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60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X.X.2025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F69350-81C6-F4A9-0996-E87DA7AF4BFE}"/>
              </a:ext>
            </a:extLst>
          </p:cNvPr>
          <p:cNvSpPr txBox="1"/>
          <p:nvPr/>
        </p:nvSpPr>
        <p:spPr>
          <a:xfrm>
            <a:off x="3337901" y="3780691"/>
            <a:ext cx="5516196" cy="1041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48"/>
              </a:lnSpc>
              <a:spcBef>
                <a:spcPct val="0"/>
              </a:spcBef>
            </a:pPr>
            <a:r>
              <a:rPr lang="en-US" sz="6100" b="1" dirty="0">
                <a:solidFill>
                  <a:srgbClr val="D04C01"/>
                </a:solidFill>
                <a:latin typeface="Poppins"/>
                <a:ea typeface="Montserrat Medium"/>
                <a:cs typeface="Poppins"/>
                <a:sym typeface="Montserrat Medium"/>
              </a:rPr>
              <a:t>E-</a:t>
            </a:r>
            <a:r>
              <a:rPr lang="en-US" sz="6100" b="1" dirty="0" err="1">
                <a:solidFill>
                  <a:srgbClr val="D04C01"/>
                </a:solidFill>
                <a:latin typeface="Poppins"/>
                <a:ea typeface="Montserrat Medium"/>
                <a:cs typeface="Poppins"/>
                <a:sym typeface="Montserrat Medium"/>
              </a:rPr>
              <a:t>cigaretter</a:t>
            </a:r>
            <a:endParaRPr lang="en-US" sz="6100" b="1" dirty="0">
              <a:solidFill>
                <a:srgbClr val="D04C01"/>
              </a:solidFill>
              <a:latin typeface="Poppins"/>
              <a:ea typeface="Montserrat Medium"/>
              <a:cs typeface="Poppins"/>
              <a:sym typeface="Montserrat Medium"/>
            </a:endParaRPr>
          </a:p>
        </p:txBody>
      </p:sp>
      <p:pic>
        <p:nvPicPr>
          <p:cNvPr id="15" name="Bildobjekt 14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294B80CD-2462-560F-414F-B2A2AEAEFD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8647" y="2066444"/>
            <a:ext cx="5188324" cy="1828641"/>
          </a:xfrm>
          <a:prstGeom prst="rect">
            <a:avLst/>
          </a:prstGeom>
        </p:spPr>
      </p:pic>
      <p:pic>
        <p:nvPicPr>
          <p:cNvPr id="19" name="Bildobjekt 18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E9BF7758-84C7-81D1-2524-D1386DAF47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95491" y="28575"/>
            <a:ext cx="1362075" cy="6800850"/>
          </a:xfrm>
          <a:prstGeom prst="rect">
            <a:avLst/>
          </a:prstGeom>
        </p:spPr>
      </p:pic>
      <p:pic>
        <p:nvPicPr>
          <p:cNvPr id="21" name="Bildobjekt 20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6B08B005-3F22-38AB-2264-8DB657F836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-181256" y="57710"/>
            <a:ext cx="1362075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2806871" y="2995398"/>
            <a:ext cx="6611007" cy="8642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8800" b="1" dirty="0" err="1">
                <a:solidFill>
                  <a:srgbClr val="D04C01"/>
                </a:solidFill>
                <a:latin typeface="Poppins"/>
                <a:ea typeface="Montserrat Medium"/>
                <a:cs typeface="Poppins"/>
                <a:sym typeface="Montserrat Medium"/>
              </a:rPr>
              <a:t>Frågesport</a:t>
            </a:r>
            <a:endParaRPr lang="en-US" sz="8800" b="1" dirty="0">
              <a:solidFill>
                <a:srgbClr val="D04C01"/>
              </a:solidFill>
              <a:latin typeface="Poppins"/>
              <a:ea typeface="Montserrat Medium"/>
              <a:cs typeface="Poppins"/>
              <a:sym typeface="Montserrat Medium"/>
            </a:endParaRPr>
          </a:p>
        </p:txBody>
      </p:sp>
      <p:pic>
        <p:nvPicPr>
          <p:cNvPr id="10" name="Bildobjekt 9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1192B5C4-CA16-17A9-91FD-A169C0199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5400000">
            <a:off x="4887394" y="-5075615"/>
            <a:ext cx="2426456" cy="12195326"/>
          </a:xfrm>
          <a:prstGeom prst="rect">
            <a:avLst/>
          </a:prstGeom>
        </p:spPr>
      </p:pic>
      <p:pic>
        <p:nvPicPr>
          <p:cNvPr id="13" name="Bildobjekt 12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71316C6F-849E-8107-1218-A1DE6B914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918844" y="-230262"/>
            <a:ext cx="2402265" cy="1224370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237C2FF9-B599-360C-039D-5F0D318C81C2}"/>
              </a:ext>
            </a:extLst>
          </p:cNvPr>
          <p:cNvSpPr txBox="1"/>
          <p:nvPr/>
        </p:nvSpPr>
        <p:spPr>
          <a:xfrm>
            <a:off x="2485805" y="1001485"/>
            <a:ext cx="9205452" cy="28007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SE" sz="4400" b="1" dirty="0">
                <a:latin typeface="Poppins"/>
                <a:cs typeface="Poppins"/>
              </a:rPr>
              <a:t>Påstående 1:</a:t>
            </a:r>
            <a:endParaRPr lang="sv-SE" sz="4400" dirty="0">
              <a:latin typeface="Poppins"/>
              <a:cs typeface="Poppins"/>
            </a:endParaRPr>
          </a:p>
          <a:p>
            <a:pPr algn="ctr"/>
            <a:endParaRPr lang="sv-SE" sz="4400" dirty="0"/>
          </a:p>
          <a:p>
            <a:pPr algn="ctr"/>
            <a:r>
              <a:rPr lang="sv-SE" sz="4400" dirty="0">
                <a:latin typeface="Poppins"/>
                <a:cs typeface="Poppins"/>
              </a:rPr>
              <a:t>Det är 18 års åldersgräns på </a:t>
            </a:r>
          </a:p>
          <a:p>
            <a:pPr algn="ctr"/>
            <a:r>
              <a:rPr lang="sv-SE" sz="4400" dirty="0">
                <a:latin typeface="Poppins"/>
                <a:cs typeface="Poppins"/>
              </a:rPr>
              <a:t>e-cigaretter/</a:t>
            </a:r>
            <a:r>
              <a:rPr lang="sv-SE" sz="4400" err="1">
                <a:latin typeface="Poppins"/>
                <a:cs typeface="Poppins"/>
              </a:rPr>
              <a:t>vejp</a:t>
            </a:r>
            <a:r>
              <a:rPr lang="sv-SE" sz="4400" dirty="0">
                <a:latin typeface="Poppins"/>
                <a:cs typeface="Poppins"/>
              </a:rPr>
              <a:t> i Finland</a:t>
            </a:r>
            <a:endParaRPr lang="sv-SE" sz="4400" b="1">
              <a:latin typeface="Poppins"/>
              <a:cs typeface="Poppins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58BDF73-9DFE-6898-6797-2CBAF1212CF5}"/>
              </a:ext>
            </a:extLst>
          </p:cNvPr>
          <p:cNvSpPr txBox="1"/>
          <p:nvPr/>
        </p:nvSpPr>
        <p:spPr>
          <a:xfrm>
            <a:off x="4697183" y="4659085"/>
            <a:ext cx="481148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6000">
                <a:solidFill>
                  <a:srgbClr val="00B050"/>
                </a:solidFill>
                <a:latin typeface="Poppins"/>
                <a:cs typeface="Poppins"/>
              </a:rPr>
              <a:t>SANT</a:t>
            </a:r>
          </a:p>
        </p:txBody>
      </p:sp>
      <p:sp>
        <p:nvSpPr>
          <p:cNvPr id="7" name="Likbent triangel 6">
            <a:extLst>
              <a:ext uri="{FF2B5EF4-FFF2-40B4-BE49-F238E27FC236}">
                <a16:creationId xmlns:a16="http://schemas.microsoft.com/office/drawing/2014/main" id="{2091CE00-27D5-81AD-C649-A2A91EC3C71A}"/>
              </a:ext>
            </a:extLst>
          </p:cNvPr>
          <p:cNvSpPr/>
          <p:nvPr/>
        </p:nvSpPr>
        <p:spPr>
          <a:xfrm rot="9300000">
            <a:off x="147964" y="3095571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Likbent triangel 8">
            <a:extLst>
              <a:ext uri="{FF2B5EF4-FFF2-40B4-BE49-F238E27FC236}">
                <a16:creationId xmlns:a16="http://schemas.microsoft.com/office/drawing/2014/main" id="{A8B96BB8-C76E-89C5-6207-59CC0B4D7692}"/>
              </a:ext>
            </a:extLst>
          </p:cNvPr>
          <p:cNvSpPr/>
          <p:nvPr/>
        </p:nvSpPr>
        <p:spPr>
          <a:xfrm rot="8100000">
            <a:off x="1069409" y="2454102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Likbent triangel 10">
            <a:extLst>
              <a:ext uri="{FF2B5EF4-FFF2-40B4-BE49-F238E27FC236}">
                <a16:creationId xmlns:a16="http://schemas.microsoft.com/office/drawing/2014/main" id="{01055236-EE25-A738-9ADA-95A8D49F6ABC}"/>
              </a:ext>
            </a:extLst>
          </p:cNvPr>
          <p:cNvSpPr/>
          <p:nvPr/>
        </p:nvSpPr>
        <p:spPr>
          <a:xfrm rot="7380000">
            <a:off x="1764600" y="1589907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Likbent triangel 12">
            <a:extLst>
              <a:ext uri="{FF2B5EF4-FFF2-40B4-BE49-F238E27FC236}">
                <a16:creationId xmlns:a16="http://schemas.microsoft.com/office/drawing/2014/main" id="{3666B905-1F7C-ED7F-CE90-FB281B449F0E}"/>
              </a:ext>
            </a:extLst>
          </p:cNvPr>
          <p:cNvSpPr/>
          <p:nvPr/>
        </p:nvSpPr>
        <p:spPr>
          <a:xfrm rot="7080000">
            <a:off x="2288340" y="696525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Likbent triangel 14">
            <a:extLst>
              <a:ext uri="{FF2B5EF4-FFF2-40B4-BE49-F238E27FC236}">
                <a16:creationId xmlns:a16="http://schemas.microsoft.com/office/drawing/2014/main" id="{DD5A8CB1-DA9A-1FB3-106A-A167E92FEED0}"/>
              </a:ext>
            </a:extLst>
          </p:cNvPr>
          <p:cNvSpPr/>
          <p:nvPr/>
        </p:nvSpPr>
        <p:spPr>
          <a:xfrm rot="6780000">
            <a:off x="2713640" y="-219785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Likbent triangel 16">
            <a:extLst>
              <a:ext uri="{FF2B5EF4-FFF2-40B4-BE49-F238E27FC236}">
                <a16:creationId xmlns:a16="http://schemas.microsoft.com/office/drawing/2014/main" id="{A908C9CF-E69C-4E03-7BFF-4271FE83B90E}"/>
              </a:ext>
            </a:extLst>
          </p:cNvPr>
          <p:cNvSpPr/>
          <p:nvPr/>
        </p:nvSpPr>
        <p:spPr>
          <a:xfrm rot="15960000">
            <a:off x="9814265" y="6058483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Likbent triangel 18">
            <a:extLst>
              <a:ext uri="{FF2B5EF4-FFF2-40B4-BE49-F238E27FC236}">
                <a16:creationId xmlns:a16="http://schemas.microsoft.com/office/drawing/2014/main" id="{ED79E7E1-CC75-9A18-1A4A-9E7E9F5861C7}"/>
              </a:ext>
            </a:extLst>
          </p:cNvPr>
          <p:cNvSpPr/>
          <p:nvPr/>
        </p:nvSpPr>
        <p:spPr>
          <a:xfrm rot="17160000">
            <a:off x="9904693" y="4988667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Likbent triangel 20">
            <a:extLst>
              <a:ext uri="{FF2B5EF4-FFF2-40B4-BE49-F238E27FC236}">
                <a16:creationId xmlns:a16="http://schemas.microsoft.com/office/drawing/2014/main" id="{7EDA6D5C-3503-765A-C8B3-B6241A51C296}"/>
              </a:ext>
            </a:extLst>
          </p:cNvPr>
          <p:cNvSpPr/>
          <p:nvPr/>
        </p:nvSpPr>
        <p:spPr>
          <a:xfrm rot="18000000">
            <a:off x="10343768" y="3998524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Likbent triangel 22">
            <a:extLst>
              <a:ext uri="{FF2B5EF4-FFF2-40B4-BE49-F238E27FC236}">
                <a16:creationId xmlns:a16="http://schemas.microsoft.com/office/drawing/2014/main" id="{33E8C883-D8CE-F009-A3D9-1953626474D8}"/>
              </a:ext>
            </a:extLst>
          </p:cNvPr>
          <p:cNvSpPr/>
          <p:nvPr/>
        </p:nvSpPr>
        <p:spPr>
          <a:xfrm rot="19440000">
            <a:off x="11047260" y="3191073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8834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81626868-2EF4-1F0F-55C9-2706ABED4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1915"/>
            <a:ext cx="12192000" cy="6901829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B9BD17F5-4CC3-3F99-77F8-1BF1A224878F}"/>
              </a:ext>
            </a:extLst>
          </p:cNvPr>
          <p:cNvSpPr txBox="1"/>
          <p:nvPr/>
        </p:nvSpPr>
        <p:spPr>
          <a:xfrm>
            <a:off x="1670957" y="2637971"/>
            <a:ext cx="8850086" cy="25545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4000" dirty="0">
                <a:latin typeface="Poppins"/>
                <a:cs typeface="Poppins"/>
              </a:rPr>
              <a:t>För e-cigaretter gäller samma åldersgräns som för andra tobaksprodukter, det vill säga 18 år.</a:t>
            </a:r>
          </a:p>
        </p:txBody>
      </p:sp>
      <p:pic>
        <p:nvPicPr>
          <p:cNvPr id="2" name="Bildobjekt 1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BBAC2AB0-672B-2D3B-65AA-58C1E4851C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7618" y="885557"/>
            <a:ext cx="2636763" cy="93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969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237C2FF9-B599-360C-039D-5F0D318C81C2}"/>
              </a:ext>
            </a:extLst>
          </p:cNvPr>
          <p:cNvSpPr txBox="1"/>
          <p:nvPr/>
        </p:nvSpPr>
        <p:spPr>
          <a:xfrm>
            <a:off x="1653652" y="458408"/>
            <a:ext cx="9205452" cy="28007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SE" sz="4400" b="1" dirty="0">
                <a:latin typeface="Poppins"/>
                <a:cs typeface="Poppins"/>
              </a:rPr>
              <a:t>Påstående 2:</a:t>
            </a:r>
          </a:p>
          <a:p>
            <a:pPr algn="ctr"/>
            <a:endParaRPr lang="sv-SE" sz="4400" dirty="0"/>
          </a:p>
          <a:p>
            <a:pPr algn="ctr"/>
            <a:r>
              <a:rPr lang="sv-SE" sz="4400" dirty="0">
                <a:latin typeface="Poppins"/>
                <a:cs typeface="Poppins"/>
              </a:rPr>
              <a:t>E-cigaretter är lika skadliga </a:t>
            </a:r>
          </a:p>
          <a:p>
            <a:pPr algn="ctr"/>
            <a:r>
              <a:rPr lang="sv-SE" sz="4400" dirty="0">
                <a:latin typeface="Poppins"/>
                <a:cs typeface="Poppins"/>
              </a:rPr>
              <a:t>som vanliga tobakscigaretter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D2EC77A6-992D-D78C-CB42-47103E4E4A45}"/>
              </a:ext>
            </a:extLst>
          </p:cNvPr>
          <p:cNvSpPr txBox="1"/>
          <p:nvPr/>
        </p:nvSpPr>
        <p:spPr>
          <a:xfrm>
            <a:off x="3850634" y="5283200"/>
            <a:ext cx="481148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6000" dirty="0">
                <a:solidFill>
                  <a:srgbClr val="00B050"/>
                </a:solidFill>
                <a:latin typeface="Poppins"/>
                <a:cs typeface="Poppins"/>
              </a:rPr>
              <a:t>SANT</a:t>
            </a:r>
          </a:p>
        </p:txBody>
      </p:sp>
      <p:sp>
        <p:nvSpPr>
          <p:cNvPr id="6" name="Likbent triangel 5">
            <a:extLst>
              <a:ext uri="{FF2B5EF4-FFF2-40B4-BE49-F238E27FC236}">
                <a16:creationId xmlns:a16="http://schemas.microsoft.com/office/drawing/2014/main" id="{6A634D13-FBCD-4335-D3AC-AD204F7FE64A}"/>
              </a:ext>
            </a:extLst>
          </p:cNvPr>
          <p:cNvSpPr/>
          <p:nvPr/>
        </p:nvSpPr>
        <p:spPr>
          <a:xfrm rot="10020000">
            <a:off x="-685647" y="2797569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Likbent triangel 7">
            <a:extLst>
              <a:ext uri="{FF2B5EF4-FFF2-40B4-BE49-F238E27FC236}">
                <a16:creationId xmlns:a16="http://schemas.microsoft.com/office/drawing/2014/main" id="{937489D3-5788-F3DB-F325-F909135D27D0}"/>
              </a:ext>
            </a:extLst>
          </p:cNvPr>
          <p:cNvSpPr/>
          <p:nvPr/>
        </p:nvSpPr>
        <p:spPr>
          <a:xfrm rot="11100000">
            <a:off x="189194" y="2736284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Likbent triangel 9">
            <a:extLst>
              <a:ext uri="{FF2B5EF4-FFF2-40B4-BE49-F238E27FC236}">
                <a16:creationId xmlns:a16="http://schemas.microsoft.com/office/drawing/2014/main" id="{89E1F8CE-FCD1-04CD-7544-0D316531E9C3}"/>
              </a:ext>
            </a:extLst>
          </p:cNvPr>
          <p:cNvSpPr/>
          <p:nvPr/>
        </p:nvSpPr>
        <p:spPr>
          <a:xfrm rot="12240000">
            <a:off x="1009266" y="2945171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Likbent triangel 11">
            <a:extLst>
              <a:ext uri="{FF2B5EF4-FFF2-40B4-BE49-F238E27FC236}">
                <a16:creationId xmlns:a16="http://schemas.microsoft.com/office/drawing/2014/main" id="{83251866-CDF1-B335-1649-76CF1CFA373A}"/>
              </a:ext>
            </a:extLst>
          </p:cNvPr>
          <p:cNvSpPr/>
          <p:nvPr/>
        </p:nvSpPr>
        <p:spPr>
          <a:xfrm rot="12960000">
            <a:off x="1824819" y="3426397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Likbent triangel 13">
            <a:extLst>
              <a:ext uri="{FF2B5EF4-FFF2-40B4-BE49-F238E27FC236}">
                <a16:creationId xmlns:a16="http://schemas.microsoft.com/office/drawing/2014/main" id="{317DE655-BE4B-9DD5-2EF2-664BE9F51D75}"/>
              </a:ext>
            </a:extLst>
          </p:cNvPr>
          <p:cNvSpPr/>
          <p:nvPr/>
        </p:nvSpPr>
        <p:spPr>
          <a:xfrm rot="11340000">
            <a:off x="2915817" y="3902394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Likbent triangel 15">
            <a:extLst>
              <a:ext uri="{FF2B5EF4-FFF2-40B4-BE49-F238E27FC236}">
                <a16:creationId xmlns:a16="http://schemas.microsoft.com/office/drawing/2014/main" id="{4668B773-2D23-2316-BE34-59817B8B4106}"/>
              </a:ext>
            </a:extLst>
          </p:cNvPr>
          <p:cNvSpPr/>
          <p:nvPr/>
        </p:nvSpPr>
        <p:spPr>
          <a:xfrm rot="10020000">
            <a:off x="4110470" y="3850923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Likbent triangel 17">
            <a:extLst>
              <a:ext uri="{FF2B5EF4-FFF2-40B4-BE49-F238E27FC236}">
                <a16:creationId xmlns:a16="http://schemas.microsoft.com/office/drawing/2014/main" id="{9B5D74DE-D365-CB0F-5BE5-B9CFB2AB7A47}"/>
              </a:ext>
            </a:extLst>
          </p:cNvPr>
          <p:cNvSpPr/>
          <p:nvPr/>
        </p:nvSpPr>
        <p:spPr>
          <a:xfrm rot="11820000">
            <a:off x="4884458" y="3879285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Likbent triangel 19">
            <a:extLst>
              <a:ext uri="{FF2B5EF4-FFF2-40B4-BE49-F238E27FC236}">
                <a16:creationId xmlns:a16="http://schemas.microsoft.com/office/drawing/2014/main" id="{76EE03C7-D77B-72DE-6166-30402DFCFBA7}"/>
              </a:ext>
            </a:extLst>
          </p:cNvPr>
          <p:cNvSpPr/>
          <p:nvPr/>
        </p:nvSpPr>
        <p:spPr>
          <a:xfrm rot="11160000">
            <a:off x="5951061" y="4099377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Likbent triangel 21">
            <a:extLst>
              <a:ext uri="{FF2B5EF4-FFF2-40B4-BE49-F238E27FC236}">
                <a16:creationId xmlns:a16="http://schemas.microsoft.com/office/drawing/2014/main" id="{D98E88FC-2DF3-9F77-0A99-1E8C7A1C44D0}"/>
              </a:ext>
            </a:extLst>
          </p:cNvPr>
          <p:cNvSpPr/>
          <p:nvPr/>
        </p:nvSpPr>
        <p:spPr>
          <a:xfrm rot="12420000">
            <a:off x="6789025" y="4356484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Likbent triangel 23">
            <a:extLst>
              <a:ext uri="{FF2B5EF4-FFF2-40B4-BE49-F238E27FC236}">
                <a16:creationId xmlns:a16="http://schemas.microsoft.com/office/drawing/2014/main" id="{38CAF32C-DF70-E9B9-50D2-676C2DD293CE}"/>
              </a:ext>
            </a:extLst>
          </p:cNvPr>
          <p:cNvSpPr/>
          <p:nvPr/>
        </p:nvSpPr>
        <p:spPr>
          <a:xfrm rot="11280000">
            <a:off x="7868817" y="4686806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Likbent triangel 25">
            <a:extLst>
              <a:ext uri="{FF2B5EF4-FFF2-40B4-BE49-F238E27FC236}">
                <a16:creationId xmlns:a16="http://schemas.microsoft.com/office/drawing/2014/main" id="{1AC36EA9-F672-7ED7-ADE7-D0BEFE52F51A}"/>
              </a:ext>
            </a:extLst>
          </p:cNvPr>
          <p:cNvSpPr/>
          <p:nvPr/>
        </p:nvSpPr>
        <p:spPr>
          <a:xfrm rot="9900000">
            <a:off x="9074676" y="4612924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Likbent triangel 27">
            <a:extLst>
              <a:ext uri="{FF2B5EF4-FFF2-40B4-BE49-F238E27FC236}">
                <a16:creationId xmlns:a16="http://schemas.microsoft.com/office/drawing/2014/main" id="{E2A0D699-4CEE-11CF-61E7-1BE7BD5EAA45}"/>
              </a:ext>
            </a:extLst>
          </p:cNvPr>
          <p:cNvSpPr/>
          <p:nvPr/>
        </p:nvSpPr>
        <p:spPr>
          <a:xfrm rot="8820000">
            <a:off x="10117605" y="4159432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Likbent triangel 29">
            <a:extLst>
              <a:ext uri="{FF2B5EF4-FFF2-40B4-BE49-F238E27FC236}">
                <a16:creationId xmlns:a16="http://schemas.microsoft.com/office/drawing/2014/main" id="{31E2CBF5-4F84-35E7-5573-B76697BDF098}"/>
              </a:ext>
            </a:extLst>
          </p:cNvPr>
          <p:cNvSpPr/>
          <p:nvPr/>
        </p:nvSpPr>
        <p:spPr>
          <a:xfrm rot="8040000">
            <a:off x="10971297" y="3460642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Likbent triangel 31">
            <a:extLst>
              <a:ext uri="{FF2B5EF4-FFF2-40B4-BE49-F238E27FC236}">
                <a16:creationId xmlns:a16="http://schemas.microsoft.com/office/drawing/2014/main" id="{E1B91950-D5D2-8158-2DFA-FAE3EB47250F}"/>
              </a:ext>
            </a:extLst>
          </p:cNvPr>
          <p:cNvSpPr/>
          <p:nvPr/>
        </p:nvSpPr>
        <p:spPr>
          <a:xfrm rot="8040000">
            <a:off x="11663584" y="2731632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4200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5AB1AB51-5F1F-C2CE-A970-098DC3109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1915"/>
            <a:ext cx="12192000" cy="6901829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B9BD17F5-4CC3-3F99-77F8-1BF1A224878F}"/>
              </a:ext>
            </a:extLst>
          </p:cNvPr>
          <p:cNvSpPr txBox="1"/>
          <p:nvPr/>
        </p:nvSpPr>
        <p:spPr>
          <a:xfrm>
            <a:off x="1670957" y="1349349"/>
            <a:ext cx="8850086" cy="40318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sv-FI" sz="3200" dirty="0"/>
          </a:p>
          <a:p>
            <a:pPr algn="ctr"/>
            <a:r>
              <a:rPr lang="sv-FI" sz="3200" dirty="0">
                <a:latin typeface="Poppins"/>
                <a:cs typeface="Poppins"/>
              </a:rPr>
              <a:t>Precis som vanliga cigaretter innehåller även e-cigaretter ämnen och partiklar som är skadliga för människan. </a:t>
            </a:r>
          </a:p>
          <a:p>
            <a:pPr algn="ctr"/>
            <a:endParaRPr lang="sv-FI" sz="3200" dirty="0">
              <a:latin typeface="Poppins"/>
              <a:cs typeface="Poppins"/>
            </a:endParaRPr>
          </a:p>
          <a:p>
            <a:pPr algn="ctr"/>
            <a:r>
              <a:rPr lang="sv-FI" sz="3200" dirty="0">
                <a:latin typeface="Poppins"/>
                <a:cs typeface="Poppins"/>
              </a:rPr>
              <a:t>Forskarna är överens om att e-cigaretter är skadliga, men exakt hur de påverkar hälsan på lång sikt är ännu oklart.</a:t>
            </a:r>
          </a:p>
        </p:txBody>
      </p:sp>
      <p:pic>
        <p:nvPicPr>
          <p:cNvPr id="2" name="Bildobjekt 1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2E4CB3A2-32EB-ABDC-F4AC-6593A95F88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982320"/>
            <a:ext cx="2032000" cy="73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974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0E085-DCFC-90FA-0137-D9A9FB5D5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27AC49A2-27EA-20EC-7F8C-7D03FC729B57}"/>
              </a:ext>
            </a:extLst>
          </p:cNvPr>
          <p:cNvSpPr txBox="1"/>
          <p:nvPr/>
        </p:nvSpPr>
        <p:spPr>
          <a:xfrm>
            <a:off x="2028604" y="1099456"/>
            <a:ext cx="9205452" cy="28007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Påstående 3:</a:t>
            </a:r>
            <a:endParaRPr lang="sv-SE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4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algn="ctr"/>
            <a:r>
              <a:rPr lang="sv-SE" sz="4400">
                <a:latin typeface="Poppins"/>
                <a:cs typeface="Poppins"/>
              </a:rPr>
              <a:t>Man kan bli beroende av </a:t>
            </a:r>
          </a:p>
          <a:p>
            <a:pPr algn="ctr"/>
            <a:r>
              <a:rPr lang="sv-SE" sz="4400">
                <a:latin typeface="Poppins"/>
                <a:cs typeface="Poppins"/>
              </a:rPr>
              <a:t>e-cigaretter</a:t>
            </a:r>
            <a:endParaRPr lang="sv-FI" sz="4400">
              <a:latin typeface="Poppins"/>
              <a:cs typeface="Poppins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259233C3-56B7-F041-CF98-4B7802DC77F4}"/>
              </a:ext>
            </a:extLst>
          </p:cNvPr>
          <p:cNvSpPr txBox="1"/>
          <p:nvPr/>
        </p:nvSpPr>
        <p:spPr>
          <a:xfrm>
            <a:off x="4225586" y="4593771"/>
            <a:ext cx="481148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6000" dirty="0">
                <a:solidFill>
                  <a:srgbClr val="00B050"/>
                </a:solidFill>
                <a:latin typeface="Poppins"/>
                <a:cs typeface="Poppins"/>
              </a:rPr>
              <a:t>SANT</a:t>
            </a:r>
          </a:p>
        </p:txBody>
      </p:sp>
      <p:sp>
        <p:nvSpPr>
          <p:cNvPr id="6" name="Likbent triangel 5">
            <a:extLst>
              <a:ext uri="{FF2B5EF4-FFF2-40B4-BE49-F238E27FC236}">
                <a16:creationId xmlns:a16="http://schemas.microsoft.com/office/drawing/2014/main" id="{E873CE15-5048-9910-D9A8-BEF73309FD2B}"/>
              </a:ext>
            </a:extLst>
          </p:cNvPr>
          <p:cNvSpPr/>
          <p:nvPr/>
        </p:nvSpPr>
        <p:spPr>
          <a:xfrm rot="9300000">
            <a:off x="147964" y="3095571"/>
            <a:ext cx="1060704" cy="914400"/>
          </a:xfrm>
          <a:prstGeom prst="triangle">
            <a:avLst/>
          </a:prstGeom>
          <a:solidFill>
            <a:srgbClr val="0C6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Likbent triangel 6">
            <a:extLst>
              <a:ext uri="{FF2B5EF4-FFF2-40B4-BE49-F238E27FC236}">
                <a16:creationId xmlns:a16="http://schemas.microsoft.com/office/drawing/2014/main" id="{8053ED85-AAA9-AFFA-5189-EE8BCFEC0C4F}"/>
              </a:ext>
            </a:extLst>
          </p:cNvPr>
          <p:cNvSpPr/>
          <p:nvPr/>
        </p:nvSpPr>
        <p:spPr>
          <a:xfrm rot="8100000">
            <a:off x="1069409" y="2454102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FI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v-SE"/>
          </a:p>
        </p:txBody>
      </p:sp>
      <p:sp>
        <p:nvSpPr>
          <p:cNvPr id="9" name="Likbent triangel 8">
            <a:extLst>
              <a:ext uri="{FF2B5EF4-FFF2-40B4-BE49-F238E27FC236}">
                <a16:creationId xmlns:a16="http://schemas.microsoft.com/office/drawing/2014/main" id="{13BE4648-9AD8-0FAA-A560-DC2B6DBEBB8D}"/>
              </a:ext>
            </a:extLst>
          </p:cNvPr>
          <p:cNvSpPr/>
          <p:nvPr/>
        </p:nvSpPr>
        <p:spPr>
          <a:xfrm rot="7380000">
            <a:off x="1764600" y="1589907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Likbent triangel 10">
            <a:extLst>
              <a:ext uri="{FF2B5EF4-FFF2-40B4-BE49-F238E27FC236}">
                <a16:creationId xmlns:a16="http://schemas.microsoft.com/office/drawing/2014/main" id="{BC58EE02-FDA4-6012-A5F5-2C630A9A11C2}"/>
              </a:ext>
            </a:extLst>
          </p:cNvPr>
          <p:cNvSpPr/>
          <p:nvPr/>
        </p:nvSpPr>
        <p:spPr>
          <a:xfrm rot="7080000">
            <a:off x="2288340" y="696525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Likbent triangel 12">
            <a:extLst>
              <a:ext uri="{FF2B5EF4-FFF2-40B4-BE49-F238E27FC236}">
                <a16:creationId xmlns:a16="http://schemas.microsoft.com/office/drawing/2014/main" id="{CC51C1CA-B7DA-1745-11C6-A559C46B5C98}"/>
              </a:ext>
            </a:extLst>
          </p:cNvPr>
          <p:cNvSpPr/>
          <p:nvPr/>
        </p:nvSpPr>
        <p:spPr>
          <a:xfrm rot="6780000">
            <a:off x="2713640" y="-219785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Likbent triangel 14">
            <a:extLst>
              <a:ext uri="{FF2B5EF4-FFF2-40B4-BE49-F238E27FC236}">
                <a16:creationId xmlns:a16="http://schemas.microsoft.com/office/drawing/2014/main" id="{4C6606E6-3475-EEF9-62FA-77A7C3C4715C}"/>
              </a:ext>
            </a:extLst>
          </p:cNvPr>
          <p:cNvSpPr/>
          <p:nvPr/>
        </p:nvSpPr>
        <p:spPr>
          <a:xfrm rot="15960000">
            <a:off x="9814265" y="6058483"/>
            <a:ext cx="1060704" cy="914400"/>
          </a:xfrm>
          <a:prstGeom prst="triangle">
            <a:avLst/>
          </a:prstGeom>
          <a:solidFill>
            <a:srgbClr val="128F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Likbent triangel 16">
            <a:extLst>
              <a:ext uri="{FF2B5EF4-FFF2-40B4-BE49-F238E27FC236}">
                <a16:creationId xmlns:a16="http://schemas.microsoft.com/office/drawing/2014/main" id="{D9504985-27FC-7B3F-0B6B-013D9DEFEC6B}"/>
              </a:ext>
            </a:extLst>
          </p:cNvPr>
          <p:cNvSpPr/>
          <p:nvPr/>
        </p:nvSpPr>
        <p:spPr>
          <a:xfrm rot="17160000">
            <a:off x="9904693" y="4988667"/>
            <a:ext cx="1060704" cy="914400"/>
          </a:xfrm>
          <a:prstGeom prst="triangle">
            <a:avLst/>
          </a:prstGeom>
          <a:solidFill>
            <a:srgbClr val="D04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Likbent triangel 18">
            <a:extLst>
              <a:ext uri="{FF2B5EF4-FFF2-40B4-BE49-F238E27FC236}">
                <a16:creationId xmlns:a16="http://schemas.microsoft.com/office/drawing/2014/main" id="{C6854637-F911-0B32-E2CE-F5A569575B3B}"/>
              </a:ext>
            </a:extLst>
          </p:cNvPr>
          <p:cNvSpPr/>
          <p:nvPr/>
        </p:nvSpPr>
        <p:spPr>
          <a:xfrm rot="18000000">
            <a:off x="10343768" y="3998524"/>
            <a:ext cx="1060704" cy="914400"/>
          </a:xfrm>
          <a:prstGeom prst="triangle">
            <a:avLst/>
          </a:prstGeom>
          <a:solidFill>
            <a:srgbClr val="E4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Likbent triangel 20">
            <a:extLst>
              <a:ext uri="{FF2B5EF4-FFF2-40B4-BE49-F238E27FC236}">
                <a16:creationId xmlns:a16="http://schemas.microsoft.com/office/drawing/2014/main" id="{94956C32-D204-DFE5-C582-B3FF58EE7E4A}"/>
              </a:ext>
            </a:extLst>
          </p:cNvPr>
          <p:cNvSpPr/>
          <p:nvPr/>
        </p:nvSpPr>
        <p:spPr>
          <a:xfrm rot="19440000">
            <a:off x="11047260" y="3191073"/>
            <a:ext cx="1060704" cy="914400"/>
          </a:xfrm>
          <a:prstGeom prst="triangle">
            <a:avLst/>
          </a:prstGeom>
          <a:solidFill>
            <a:srgbClr val="FFD2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6007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0AAC9-B56B-7151-389B-35DBE20C6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9D65DE70-794E-1C69-6466-857DFB4923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1915"/>
            <a:ext cx="12192000" cy="6901829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872E18F5-28B5-3C58-CCE2-1EFDF246C784}"/>
              </a:ext>
            </a:extLst>
          </p:cNvPr>
          <p:cNvSpPr txBox="1"/>
          <p:nvPr/>
        </p:nvSpPr>
        <p:spPr>
          <a:xfrm>
            <a:off x="1670957" y="1847288"/>
            <a:ext cx="8850086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4000" dirty="0">
                <a:latin typeface="Poppins"/>
                <a:cs typeface="Poppins"/>
              </a:rPr>
              <a:t>Nikotin som finns i e-cigaretter är mycket beroendeframkallande.</a:t>
            </a:r>
          </a:p>
          <a:p>
            <a:pPr algn="ctr"/>
            <a:r>
              <a:rPr lang="sv-FI" sz="4000" dirty="0">
                <a:latin typeface="Poppins"/>
                <a:cs typeface="Poppins"/>
              </a:rPr>
              <a:t>En ung hjärna som ännu utvecklas är extra känslig för nikotinets </a:t>
            </a:r>
          </a:p>
          <a:p>
            <a:pPr algn="ctr"/>
            <a:r>
              <a:rPr lang="sv-FI" sz="4000" dirty="0">
                <a:latin typeface="Poppins"/>
                <a:cs typeface="Poppins"/>
              </a:rPr>
              <a:t>negativa effekter.</a:t>
            </a:r>
          </a:p>
        </p:txBody>
      </p:sp>
      <p:pic>
        <p:nvPicPr>
          <p:cNvPr id="2" name="Bildobjekt 1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9083B654-4D0E-CD0A-52E3-C051E5CB11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1809" y="825081"/>
            <a:ext cx="2648858" cy="88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553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33c9caf-926e-46b4-ad4d-d40aa3b7619b">
      <Terms xmlns="http://schemas.microsoft.com/office/infopath/2007/PartnerControls"/>
    </lcf76f155ced4ddcb4097134ff3c332f>
    <TaxCatchAll xmlns="a2dbb736-59a8-4798-93cb-5a03d1fa9f7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16E6FC75F032141BDA9C71720FD40C0" ma:contentTypeVersion="16" ma:contentTypeDescription="Skapa ett nytt dokument." ma:contentTypeScope="" ma:versionID="6f50a6d758cb078dec201d0d3e9926db">
  <xsd:schema xmlns:xsd="http://www.w3.org/2001/XMLSchema" xmlns:xs="http://www.w3.org/2001/XMLSchema" xmlns:p="http://schemas.microsoft.com/office/2006/metadata/properties" xmlns:ns2="a33c9caf-926e-46b4-ad4d-d40aa3b7619b" xmlns:ns3="a2dbb736-59a8-4798-93cb-5a03d1fa9f7b" targetNamespace="http://schemas.microsoft.com/office/2006/metadata/properties" ma:root="true" ma:fieldsID="99fc4be400e12b2c9a0cc34198f5b099" ns2:_="" ns3:_="">
    <xsd:import namespace="a33c9caf-926e-46b4-ad4d-d40aa3b7619b"/>
    <xsd:import namespace="a2dbb736-59a8-4798-93cb-5a03d1fa9f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3c9caf-926e-46b4-ad4d-d40aa3b761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Bildmarkeringar" ma:readOnly="false" ma:fieldId="{5cf76f15-5ced-4ddc-b409-7134ff3c332f}" ma:taxonomyMulti="true" ma:sspId="86b23c3f-5f61-4af7-9c5e-bdd0525bb9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dbb736-59a8-4798-93cb-5a03d1fa9f7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022d6c5-c43d-492e-8258-27e587eecba7}" ma:internalName="TaxCatchAll" ma:showField="CatchAllData" ma:web="a2dbb736-59a8-4798-93cb-5a03d1fa9f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A2680BD-1CFB-4417-81B1-B3620F95D5B2}">
  <ds:schemaRefs>
    <ds:schemaRef ds:uri="http://schemas.microsoft.com/office/2006/documentManagement/types"/>
    <ds:schemaRef ds:uri="http://purl.org/dc/elements/1.1/"/>
    <ds:schemaRef ds:uri="a33c9caf-926e-46b4-ad4d-d40aa3b7619b"/>
    <ds:schemaRef ds:uri="http://schemas.openxmlformats.org/package/2006/metadata/core-properties"/>
    <ds:schemaRef ds:uri="http://schemas.microsoft.com/office/infopath/2007/PartnerControls"/>
    <ds:schemaRef ds:uri="a2dbb736-59a8-4798-93cb-5a03d1fa9f7b"/>
    <ds:schemaRef ds:uri="http://www.w3.org/XML/1998/namespace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21996DAC-D022-4336-BE17-3EA9551A0CA1}">
  <ds:schemaRefs>
    <ds:schemaRef ds:uri="a2dbb736-59a8-4798-93cb-5a03d1fa9f7b"/>
    <ds:schemaRef ds:uri="a33c9caf-926e-46b4-ad4d-d40aa3b7619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B7C3DC6-3950-4EE2-8C81-DA00B0A67B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675</Words>
  <Application>Microsoft Office PowerPoint</Application>
  <PresentationFormat>Bredbild</PresentationFormat>
  <Paragraphs>90</Paragraphs>
  <Slides>13</Slides>
  <Notes>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Lora</vt:lpstr>
      <vt:lpstr>Poppins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Katarina Bärdén</dc:creator>
  <cp:lastModifiedBy>Nicolina Hannus</cp:lastModifiedBy>
  <cp:revision>174</cp:revision>
  <dcterms:created xsi:type="dcterms:W3CDTF">2024-08-28T12:19:01Z</dcterms:created>
  <dcterms:modified xsi:type="dcterms:W3CDTF">2026-08-11T11:41:56Z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0x010100016E6FC75F032141BDA9C71720FD40C0</vt:lpwstr>
  </property>
</Properties>
</file>