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8" r:id="rId5"/>
    <p:sldId id="297" r:id="rId6"/>
    <p:sldId id="298" r:id="rId7"/>
    <p:sldId id="264" r:id="rId8"/>
    <p:sldId id="265" r:id="rId9"/>
    <p:sldId id="267" r:id="rId10"/>
    <p:sldId id="268" r:id="rId11"/>
    <p:sldId id="271" r:id="rId12"/>
    <p:sldId id="272" r:id="rId13"/>
    <p:sldId id="269" r:id="rId14"/>
    <p:sldId id="270" r:id="rId15"/>
    <p:sldId id="273" r:id="rId16"/>
    <p:sldId id="274" r:id="rId17"/>
    <p:sldId id="275" r:id="rId18"/>
    <p:sldId id="279" r:id="rId19"/>
    <p:sldId id="277" r:id="rId20"/>
    <p:sldId id="276" r:id="rId21"/>
    <p:sldId id="299" r:id="rId22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B"/>
    <a:srgbClr val="E66E0D"/>
    <a:srgbClr val="D04B06"/>
    <a:srgbClr val="00929D"/>
    <a:srgbClr val="006378"/>
    <a:srgbClr val="01A99C"/>
    <a:srgbClr val="EA5B0C"/>
    <a:srgbClr val="EAA03B"/>
    <a:srgbClr val="76C6C9"/>
    <a:srgbClr val="F9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https://www.pepp.fi/rusmedelsforebyggande-modellen-pepp/ </a:t>
            </a:r>
          </a:p>
          <a:p>
            <a:endParaRPr lang="sv-FI"/>
          </a:p>
          <a:p>
            <a:r>
              <a:rPr lang="sv-FI"/>
              <a:t>https://www.pepp.fi/pepp-for/skolor/1-6-planeringsverktyg/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50437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5735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Energidrycker har en uttorkande effekt på kroppen och därför inte bra att dricka varken före eller efter att man tränar.</a:t>
            </a:r>
          </a:p>
          <a:p>
            <a:endParaRPr lang="sv-FI"/>
          </a:p>
          <a:p>
            <a:r>
              <a:rPr lang="sv-FI"/>
              <a:t>Källa: https://paihdelinkki.fi/wp-content/uploads/sites/3/2024/03/infokort_energidrycker.pdf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71747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Energidrycker</a:t>
            </a:r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: https://youtu.be/voGFFMNULqs</a:t>
            </a:r>
          </a:p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09786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Källa: https://thl.fi/aiheet/elintavat-ja-ravitsemus/ravitsemus/ravitsemussuositukset/energiajuomat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41829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Sätt till bild på burk och en halv kaffekopp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15392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v-FI" sz="1200"/>
              <a:t>energidryck 0,33ml 80-320mg</a:t>
            </a:r>
          </a:p>
          <a:p>
            <a:pPr algn="l"/>
            <a:r>
              <a:rPr lang="sv-FI" sz="1200"/>
              <a:t>en kaffekopp 2dl 100mg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sv-FI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KOFFEINMÄNGDER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 Bull 0,25ml: 80mg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nb-NO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Kaffekopp 2dl: 100mg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Monster 0,5ml: 150mg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Nocco 0,33ml: 180mg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Puhdistamo 0,33ml: 180mg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nb-NO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Prime 0,33ml: 200mg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Battery 0,33ml: 320mg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Kakao 100g: 17-55mg</a:t>
            </a:r>
            <a:endParaRPr lang="sv-FI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Coca-cola</a:t>
            </a: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1,5l; 195mg (10mg </a:t>
            </a:r>
            <a:r>
              <a:rPr lang="en-US" sz="12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koffein</a:t>
            </a: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/dl)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Källor</a:t>
            </a: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2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innehållsförteckningar</a:t>
            </a: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8295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Börja med att förklara vad beroende är.</a:t>
            </a:r>
          </a:p>
          <a:p>
            <a:endParaRPr lang="sv-FI"/>
          </a:p>
          <a:p>
            <a:r>
              <a:rPr lang="sv-FI"/>
              <a:t>Def. av beroende:</a:t>
            </a:r>
          </a:p>
          <a:p>
            <a:r>
              <a:rPr lang="sv-FI"/>
              <a:t>-tvångsmässig användning (man kan ej själv välja..)</a:t>
            </a:r>
          </a:p>
          <a:p>
            <a:r>
              <a:rPr lang="sv-FI"/>
              <a:t>-ökad tolerans (hjärnan och kroppen vill ha mera)</a:t>
            </a:r>
          </a:p>
          <a:p>
            <a:r>
              <a:rPr lang="sv-FI"/>
              <a:t>-abstinens (när man inte får det kan man inte tänka på annat)</a:t>
            </a:r>
          </a:p>
          <a:p>
            <a:endParaRPr lang="sv-FI"/>
          </a:p>
          <a:p>
            <a:r>
              <a:rPr lang="sv-FI"/>
              <a:t>Källa: https://icd.who.int/browse10/2019/en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648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10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83714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Källa: https://paihdelinkki.fi/wp-content/uploads/sites/3/2024/03/infokort_energidrycker.pdf </a:t>
            </a:r>
            <a:endParaRPr lang="sv-FI"/>
          </a:p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14519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Räknat på medeltal 2euro/burk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8359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Påverkar hormoner, hjärta, kärl, kolesterol och blodsockret.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43116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oGFFMNULqs?feature=oembed" TargetMode="Externa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3D5E1-4DE4-4784-202C-1A495D316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9AD89D66-4B75-BDF9-8AF9-3E3037A41E50}"/>
              </a:ext>
            </a:extLst>
          </p:cNvPr>
          <p:cNvSpPr txBox="1"/>
          <p:nvPr/>
        </p:nvSpPr>
        <p:spPr>
          <a:xfrm>
            <a:off x="943047" y="416385"/>
            <a:ext cx="5790361" cy="706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699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Frågesport</a:t>
            </a:r>
            <a:endParaRPr lang="en-US" sz="4400" b="1" dirty="0">
              <a:solidFill>
                <a:srgbClr val="006378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B5BCC06-0755-4F81-8A15-327AA4F2E094}"/>
              </a:ext>
            </a:extLst>
          </p:cNvPr>
          <p:cNvSpPr txBox="1"/>
          <p:nvPr/>
        </p:nvSpPr>
        <p:spPr>
          <a:xfrm>
            <a:off x="943047" y="1235705"/>
            <a:ext cx="9620875" cy="5130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spcBef>
                <a:spcPct val="0"/>
              </a:spcBef>
            </a:pPr>
            <a:r>
              <a:rPr lang="sv-SE" sz="1400" b="1" dirty="0">
                <a:solidFill>
                  <a:srgbClr val="00929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Syfte</a:t>
            </a:r>
            <a:r>
              <a:rPr lang="sv-SE" sz="1400" dirty="0">
                <a:solidFill>
                  <a:srgbClr val="00929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:</a:t>
            </a: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Att på ett lekfullt och interaktivt sätt öka elevernas kunskap om rusmedel.</a:t>
            </a:r>
          </a:p>
          <a:p>
            <a:pPr defTabSz="609630">
              <a:spcBef>
                <a:spcPct val="0"/>
              </a:spcBef>
            </a:pPr>
            <a:endParaRPr lang="sv-SE" sz="140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D04B06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Förberedelser</a:t>
            </a:r>
            <a:endParaRPr lang="sv-SE" sz="1400" b="1" dirty="0">
              <a:solidFill>
                <a:srgbClr val="D04B06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Dela in klassen i två eller flera lag. 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Ge varje lag två skyltar eller lappar, en med texten Sant och en med texten Falskt.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E66E0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Så här går det till</a:t>
            </a:r>
            <a:endParaRPr lang="sv-SE" sz="1400" b="1" dirty="0">
              <a:solidFill>
                <a:srgbClr val="E66E0D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Berätta för eleverna att ni ska ha en frågesport om ett särskilt rusmedel.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 upp ett påstående högt för hela klassen. Lagen diskuterar tillsammans om påståendet är sant eller falskt. Påminn om att alla i laget ska få komma till tals, att man lyssnar på varandra och visar respekt. Ibland behöver man kompromissa eller rösta för att komma fram till ett gemensamt beslut.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När båda lagen är färdiga visar de upp skylten med sitt svar.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Du berättar vilket alternativ som är rätt och går sedan igenom PEPP-rutan med fakta. Där förklaras varför påståendet var sant eller falskt. Det finns också länkar för den som vill fördjupa sig, men det är inget som krävs för övningen.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FFD26B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Variation</a:t>
            </a:r>
            <a:endParaRPr lang="sv-SE" sz="1400" b="1" dirty="0">
              <a:solidFill>
                <a:srgbClr val="FFD26B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Skriv gärna upp poäng på tavlan om du vill skapa ett tävlingsmoment – det brukar öka engagemanget. </a:t>
            </a:r>
            <a:endParaRPr lang="sv-SE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 vissa klasser kan det passa bättre att inte räkna poäng, utan enbart uppmärksamma vilka lag som hade rätt. </a:t>
            </a:r>
            <a:endParaRPr lang="en-US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4" name="Bildobjekt 3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130799F6-10B0-EAAB-FB4F-6DBD04FA5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941" y="217474"/>
            <a:ext cx="1871383" cy="663229"/>
          </a:xfrm>
          <a:prstGeom prst="rect">
            <a:avLst/>
          </a:prstGeom>
        </p:spPr>
      </p:pic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0B738BA5-1DF7-E201-6A56-05200B3F0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5139" y="-5043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90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383970" y="1545770"/>
            <a:ext cx="8877221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4:</a:t>
            </a:r>
          </a:p>
          <a:p>
            <a:pPr algn="ctr"/>
            <a:endParaRPr lang="sv-SE" sz="4400"/>
          </a:p>
          <a:p>
            <a:pPr algn="ctr"/>
            <a:r>
              <a:rPr lang="sv-SE" sz="4400">
                <a:latin typeface="Poppins"/>
                <a:cs typeface="Poppins"/>
              </a:rPr>
              <a:t>Man kan bli nervös, rastlös och få hjärtklappning av koffein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4131126" y="4804398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BFB020B2-53E9-711F-B876-19C811F41309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BAD9D916-129C-6668-DAA5-9526D2FA81EB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3A4518F0-6E63-2990-A13A-A5EE3061205A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171F21D4-B5D5-16C1-8390-BC126619B583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D40123FA-BBE7-7BEF-19ED-9F8B86ACB24A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8D3FA36E-0698-F6C2-AE54-565F1F237165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196AE8DC-9AC6-EDC6-352C-08C440C53D08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7EE73EDF-1593-437D-0B5A-F6104014F252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6366B927-B6FC-06E9-D443-BEA52355509F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324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0346BF71-AA42-462A-745D-2C9C53AD8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A53FB75-285B-1524-06B7-49DE68E56C57}"/>
              </a:ext>
            </a:extLst>
          </p:cNvPr>
          <p:cNvSpPr txBox="1"/>
          <p:nvPr/>
        </p:nvSpPr>
        <p:spPr>
          <a:xfrm>
            <a:off x="957943" y="1730828"/>
            <a:ext cx="10047514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3600" b="1">
                <a:latin typeface="Poppins"/>
                <a:cs typeface="Poppins"/>
              </a:rPr>
              <a:t>Koffein </a:t>
            </a:r>
            <a:r>
              <a:rPr lang="sv-FI" sz="3600">
                <a:latin typeface="Poppins"/>
                <a:cs typeface="Poppins"/>
              </a:rPr>
              <a:t>är ett ämne som </a:t>
            </a:r>
          </a:p>
          <a:p>
            <a:pPr algn="ctr"/>
            <a:r>
              <a:rPr lang="sv-FI" sz="3600">
                <a:latin typeface="Poppins"/>
                <a:cs typeface="Poppins"/>
              </a:rPr>
              <a:t>på kort sikt motverkar trötthet.</a:t>
            </a:r>
          </a:p>
          <a:p>
            <a:pPr algn="ctr"/>
            <a:endParaRPr lang="sv-FI" sz="3600" dirty="0">
              <a:latin typeface="Poppins"/>
              <a:cs typeface="Poppins"/>
            </a:endParaRPr>
          </a:p>
          <a:p>
            <a:pPr algn="ctr"/>
            <a:r>
              <a:rPr lang="sv-FI" sz="3600">
                <a:latin typeface="Poppins"/>
                <a:cs typeface="Poppins"/>
              </a:rPr>
              <a:t>Vid för stora intag av koffein kan ge illamående, nervositet, rastlöshet, hjärtklappning, muskeldarrningar och sömnproblem.</a:t>
            </a:r>
            <a:endParaRPr lang="sv-FI" sz="3600" dirty="0">
              <a:latin typeface="Poppins"/>
              <a:cs typeface="Poppins"/>
            </a:endParaRP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33E74E88-926E-B20D-B235-51F8A50B2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3129" y="839805"/>
            <a:ext cx="2352262" cy="89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76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148032" y="212191"/>
            <a:ext cx="920545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5:</a:t>
            </a:r>
          </a:p>
          <a:p>
            <a:pPr algn="ctr"/>
            <a:endParaRPr lang="sv-SE" sz="4400" b="1"/>
          </a:p>
          <a:p>
            <a:pPr algn="ctr"/>
            <a:r>
              <a:rPr lang="sv-SE" sz="4400">
                <a:latin typeface="Poppins"/>
                <a:cs typeface="Poppins"/>
              </a:rPr>
              <a:t>Om man dricker en energidryck varje dag i ett år så kostar det ca 500€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4240140" y="5473778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E37F96D8-B0D8-682E-A401-F551EDEF802C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81E6144A-34D1-A5DB-B2B6-4890C6E71C5A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48C7BF5C-85FA-8B5F-F471-E183CF93E6CB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A1B23CD1-91C5-4686-57BD-DCCFD65AF90D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72D742FC-2E36-6A23-DE28-6FF0E56DCA57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08D5881A-65EA-7565-5C78-2C56E42C5EDA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B5DAB442-43D1-1847-8E97-F5CBD88542DA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A4CFD7A2-26CF-8862-F675-88753881D3C6}"/>
              </a:ext>
            </a:extLst>
          </p:cNvPr>
          <p:cNvSpPr/>
          <p:nvPr/>
        </p:nvSpPr>
        <p:spPr>
          <a:xfrm rot="11160000">
            <a:off x="5962104" y="4110420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646335A8-C65E-E5FD-BA01-CB5CDCCAB5E5}"/>
              </a:ext>
            </a:extLst>
          </p:cNvPr>
          <p:cNvSpPr/>
          <p:nvPr/>
        </p:nvSpPr>
        <p:spPr>
          <a:xfrm rot="12420000">
            <a:off x="6800068" y="436752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5D33A608-BFD6-DA8A-3DEC-440DBBAAF385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Likbent triangel 25">
            <a:extLst>
              <a:ext uri="{FF2B5EF4-FFF2-40B4-BE49-F238E27FC236}">
                <a16:creationId xmlns:a16="http://schemas.microsoft.com/office/drawing/2014/main" id="{34390878-22A9-874A-7277-B4EB6A5DAAB5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56E6C9C3-3148-E02D-7124-CBF994259032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F08162D5-7C27-87CD-3970-83B3DC14AD80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Likbent triangel 31">
            <a:extLst>
              <a:ext uri="{FF2B5EF4-FFF2-40B4-BE49-F238E27FC236}">
                <a16:creationId xmlns:a16="http://schemas.microsoft.com/office/drawing/2014/main" id="{21C4D645-1802-A7C0-3886-FA99670EF3AE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B19685D-E9F8-39A7-BD16-6ADCC2436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904999"/>
            <a:ext cx="8850086" cy="43704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sv-FI" sz="4000"/>
          </a:p>
          <a:p>
            <a:pPr algn="ctr"/>
            <a:r>
              <a:rPr lang="sv-SE" sz="4000">
                <a:latin typeface="Poppins"/>
                <a:cs typeface="Poppins"/>
              </a:rPr>
              <a:t>Om man dricker en energidryck varje dag i ett år så kostar det så mycket som </a:t>
            </a:r>
          </a:p>
          <a:p>
            <a:pPr algn="ctr"/>
            <a:endParaRPr lang="sv-SE" sz="4000" dirty="0">
              <a:latin typeface="Poppins"/>
              <a:cs typeface="Poppins"/>
            </a:endParaRPr>
          </a:p>
          <a:p>
            <a:pPr algn="ctr"/>
            <a:r>
              <a:rPr lang="sv-SE" sz="6000">
                <a:latin typeface="Poppins"/>
                <a:cs typeface="Poppins"/>
              </a:rPr>
              <a:t>ca 730€</a:t>
            </a:r>
          </a:p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32955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816727" y="968040"/>
            <a:ext cx="9205452" cy="4585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6:</a:t>
            </a:r>
          </a:p>
          <a:p>
            <a:pPr algn="ctr"/>
            <a:endParaRPr lang="sv-SE" sz="4400" dirty="0">
              <a:latin typeface="Poppins"/>
              <a:cs typeface="Poppins"/>
            </a:endParaRPr>
          </a:p>
          <a:p>
            <a:pPr algn="ctr"/>
            <a:r>
              <a:rPr lang="sv-SE" sz="4000">
                <a:latin typeface="Poppins"/>
                <a:cs typeface="Poppins"/>
              </a:rPr>
              <a:t>En liten energidryck kan</a:t>
            </a:r>
          </a:p>
          <a:p>
            <a:pPr algn="ctr"/>
            <a:r>
              <a:rPr lang="sv-SE" sz="4000">
                <a:latin typeface="Poppins"/>
                <a:cs typeface="Poppins"/>
              </a:rPr>
              <a:t>innehålla ca 26 g socker </a:t>
            </a:r>
          </a:p>
          <a:p>
            <a:pPr algn="ctr"/>
            <a:r>
              <a:rPr lang="sv-SE" sz="4000">
                <a:latin typeface="Poppins"/>
                <a:cs typeface="Poppins"/>
              </a:rPr>
              <a:t>som motsvarar ca 8 sockerbitar eller 8 teskedar strösocker</a:t>
            </a:r>
          </a:p>
          <a:p>
            <a:pPr algn="ctr"/>
            <a:endParaRPr lang="sv-SE" sz="4400" b="1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4008859" y="5040085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33AFD522-D1E1-6CE4-A8D7-6A7423BBFA6A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2D8CA9DE-4BFB-1111-942A-5BBAEB55C77F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8A2524B2-F86F-2BB6-FCDB-46C8DD41CCEA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50037008-6F06-BFC8-2679-5236F5907F8A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567E50E3-5B7F-B654-080A-AFB72959D5B4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69F452C7-4888-3BB1-A0DA-D2A518444F5B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2863DCD7-F02A-C963-C399-451F04898301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B6BF13BD-6FD1-B250-73E1-3E53F51D1D2B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5BDFED44-367F-3FB1-594B-E4A76BA49D06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634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A7D87F7-35EE-790C-A0F2-83D3C1EFB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904999"/>
            <a:ext cx="885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FI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08A8C40-478D-62B8-AB0B-F05E7F9AC71F}"/>
              </a:ext>
            </a:extLst>
          </p:cNvPr>
          <p:cNvSpPr txBox="1"/>
          <p:nvPr/>
        </p:nvSpPr>
        <p:spPr>
          <a:xfrm>
            <a:off x="1369944" y="1717260"/>
            <a:ext cx="944106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>
                <a:latin typeface="Poppins"/>
                <a:cs typeface="Poppins"/>
              </a:rPr>
              <a:t>Dom flesta energidrycker innehåller ungefär lika mycket socker som vanliga läskedrycker. </a:t>
            </a:r>
          </a:p>
          <a:p>
            <a:pPr algn="ctr"/>
            <a:endParaRPr lang="sv-FI" sz="4000" dirty="0">
              <a:latin typeface="Poppins"/>
              <a:cs typeface="Poppins"/>
            </a:endParaRPr>
          </a:p>
          <a:p>
            <a:pPr algn="ctr"/>
            <a:r>
              <a:rPr lang="sv-FI" sz="4000">
                <a:latin typeface="Poppins"/>
                <a:cs typeface="Poppins"/>
              </a:rPr>
              <a:t>Socker skadar både tänder och övriga hälsan på många olika sätt.</a:t>
            </a:r>
            <a:endParaRPr lang="sv-FI" sz="4000" dirty="0">
              <a:latin typeface="Poppins"/>
              <a:cs typeface="Poppins"/>
            </a:endParaRP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1988349-79C9-B7DF-E2EE-8E5015FCF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869" y="917110"/>
            <a:ext cx="2043044" cy="79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03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889457" y="603920"/>
            <a:ext cx="9205452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7:</a:t>
            </a:r>
          </a:p>
          <a:p>
            <a:pPr algn="ctr"/>
            <a:endParaRPr lang="sv-SE" sz="4400" dirty="0">
              <a:latin typeface="Poppins"/>
              <a:cs typeface="Poppins"/>
            </a:endParaRPr>
          </a:p>
          <a:p>
            <a:pPr algn="ctr"/>
            <a:r>
              <a:rPr lang="sv-SE" sz="4400">
                <a:latin typeface="Poppins"/>
                <a:cs typeface="Poppins"/>
              </a:rPr>
              <a:t>Är sportdrycker samma sak som energidrycker?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3913096" y="5476302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AA3A6707-6F38-3D94-2B86-C3C15F29B715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4247D36B-8BB3-4ADF-5486-23814D6EB535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BF89AD88-8AE5-AE46-5335-3E8007F44EC8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E4195A41-6A6B-4243-5E73-D734B8D1FF2F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535FCD8E-008A-5250-4B9F-0F806D813FA8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812AE482-2278-CC48-FE4D-5A14909FE5EE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AF7B1037-CEF8-32CA-66C1-4D4576B8EE96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A5EFD7DC-897A-6E6C-D871-F33853DD2191}"/>
              </a:ext>
            </a:extLst>
          </p:cNvPr>
          <p:cNvSpPr/>
          <p:nvPr/>
        </p:nvSpPr>
        <p:spPr>
          <a:xfrm rot="11160000">
            <a:off x="5962104" y="4110420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32954738-402E-DC2F-1693-ED0B6D4B9513}"/>
              </a:ext>
            </a:extLst>
          </p:cNvPr>
          <p:cNvSpPr/>
          <p:nvPr/>
        </p:nvSpPr>
        <p:spPr>
          <a:xfrm rot="12420000">
            <a:off x="6800068" y="436752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Likbent triangel 25">
            <a:extLst>
              <a:ext uri="{FF2B5EF4-FFF2-40B4-BE49-F238E27FC236}">
                <a16:creationId xmlns:a16="http://schemas.microsoft.com/office/drawing/2014/main" id="{9976B426-DC78-8AD9-B1AD-6B0CA835F2CD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41261D03-FBB4-CF47-FAED-A2D16A6A27D8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BE551C10-BA5F-DA3B-1DBA-4A4A54689D4D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Likbent triangel 31">
            <a:extLst>
              <a:ext uri="{FF2B5EF4-FFF2-40B4-BE49-F238E27FC236}">
                <a16:creationId xmlns:a16="http://schemas.microsoft.com/office/drawing/2014/main" id="{EA461DD4-A3AC-C227-3CDA-C66AD3DC0C47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Likbent triangel 33">
            <a:extLst>
              <a:ext uri="{FF2B5EF4-FFF2-40B4-BE49-F238E27FC236}">
                <a16:creationId xmlns:a16="http://schemas.microsoft.com/office/drawing/2014/main" id="{514E7DA4-4582-EA78-D56C-362345AD0F39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83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284EAC5-4747-ACE5-9D76-B8F8F013D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588953"/>
            <a:ext cx="8850086" cy="62478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>
                <a:latin typeface="Poppins"/>
                <a:cs typeface="Poppins"/>
              </a:rPr>
              <a:t>Sportdrycker innehåller ämnen som hjälper kroppen att återställa vätskebalansen efter till exempel träning.</a:t>
            </a:r>
          </a:p>
          <a:p>
            <a:pPr algn="ctr"/>
            <a:endParaRPr lang="sv-FI" sz="4000" dirty="0">
              <a:latin typeface="Poppins"/>
              <a:cs typeface="Poppins"/>
            </a:endParaRPr>
          </a:p>
          <a:p>
            <a:pPr algn="ctr"/>
            <a:r>
              <a:rPr lang="sv-FI" sz="4000">
                <a:latin typeface="Poppins"/>
                <a:cs typeface="Poppins"/>
              </a:rPr>
              <a:t>Sportdrycker innehåller inte koffein som energidrycker.</a:t>
            </a:r>
            <a:r>
              <a:rPr lang="sv-FI" sz="4000" dirty="0"/>
              <a:t> </a:t>
            </a:r>
          </a:p>
          <a:p>
            <a:pPr algn="ctr"/>
            <a:endParaRPr lang="sv-FI" sz="4000"/>
          </a:p>
          <a:p>
            <a:pPr algn="ctr"/>
            <a:endParaRPr lang="sv-FI" sz="4000"/>
          </a:p>
          <a:p>
            <a:pPr algn="ctr"/>
            <a:endParaRPr lang="sv-FI" sz="4000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53BFC859-FE80-9A4B-6C5B-9999E8596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086" y="1005458"/>
            <a:ext cx="1965740" cy="70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69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a 3" title="Eos - diskussion om energidrycker">
            <a:hlinkClick r:id="" action="ppaction://media"/>
            <a:extLst>
              <a:ext uri="{FF2B5EF4-FFF2-40B4-BE49-F238E27FC236}">
                <a16:creationId xmlns:a16="http://schemas.microsoft.com/office/drawing/2014/main" id="{DDE316C5-278A-2FA1-E19A-50A2D11FDB5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636" y="415649"/>
            <a:ext cx="10666728" cy="602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8599634" y="5763260"/>
            <a:ext cx="2589597" cy="40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X.X.2025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69350-81C6-F4A9-0996-E87DA7AF4BFE}"/>
              </a:ext>
            </a:extLst>
          </p:cNvPr>
          <p:cNvSpPr txBox="1"/>
          <p:nvPr/>
        </p:nvSpPr>
        <p:spPr>
          <a:xfrm>
            <a:off x="3161205" y="3665330"/>
            <a:ext cx="5858543" cy="1036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48"/>
              </a:lnSpc>
              <a:spcBef>
                <a:spcPct val="0"/>
              </a:spcBef>
            </a:pPr>
            <a:r>
              <a:rPr lang="en-US" sz="61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Energidrycker</a:t>
            </a:r>
            <a:endParaRPr lang="en-US" sz="6100" b="1" dirty="0">
              <a:solidFill>
                <a:srgbClr val="EA5B0C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5" name="Bildobjekt 14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0C48C89A-F86E-E1F1-44AA-EE83F062A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478" y="1712241"/>
            <a:ext cx="5853044" cy="2064127"/>
          </a:xfrm>
          <a:prstGeom prst="rect">
            <a:avLst/>
          </a:prstGeom>
        </p:spPr>
      </p:pic>
      <p:pic>
        <p:nvPicPr>
          <p:cNvPr id="18" name="Bildobjekt 17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74323DEA-93DB-AD70-76CC-9CDAAB2C2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5139" y="-5043"/>
            <a:ext cx="1362075" cy="6800850"/>
          </a:xfrm>
          <a:prstGeom prst="rect">
            <a:avLst/>
          </a:prstGeom>
        </p:spPr>
      </p:pic>
      <p:pic>
        <p:nvPicPr>
          <p:cNvPr id="20" name="Bildobjekt 1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2629BE1C-5700-FD64-5131-F26E77517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26200" y="25879"/>
            <a:ext cx="136207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846006" y="2997590"/>
            <a:ext cx="6507819" cy="864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88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Frågesport</a:t>
            </a:r>
            <a:endParaRPr lang="en-US" sz="8800" b="1" dirty="0">
              <a:solidFill>
                <a:srgbClr val="EA5B0C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AA717A7-B692-D30B-5D05-6291A30C7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939443" y="-4935955"/>
            <a:ext cx="2300769" cy="11659979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393270C-EEBC-03F2-28F9-CB1725697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937236" y="152880"/>
            <a:ext cx="2322857" cy="116378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207589" y="387309"/>
            <a:ext cx="9009742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1:</a:t>
            </a:r>
          </a:p>
          <a:p>
            <a:pPr algn="ctr"/>
            <a:endParaRPr lang="sv-SE" sz="4400"/>
          </a:p>
          <a:p>
            <a:pPr algn="ctr"/>
            <a:r>
              <a:rPr lang="sv-SE" sz="4400" dirty="0">
                <a:latin typeface="Poppins"/>
                <a:cs typeface="Poppins"/>
              </a:rPr>
              <a:t>Det är 15 års åldersgräns på </a:t>
            </a:r>
            <a:r>
              <a:rPr lang="sv-SE" sz="4400">
                <a:latin typeface="Poppins"/>
                <a:cs typeface="Poppins"/>
              </a:rPr>
              <a:t>att köpa energidrycker i Finland</a:t>
            </a:r>
            <a:endParaRPr lang="sv-FI" sz="4400">
              <a:latin typeface="Poppins"/>
              <a:cs typeface="Poppi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4306716" y="5464157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1F44B6DA-C8DC-3DB7-1DBA-9B5725FFFAE1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557CA809-BBE5-D86B-8BC9-4899781EC424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68556EB5-D1E0-9849-9023-D0C8E34822B0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E6F11C48-DAE7-96F5-A975-7D10D4AC25A5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BB1FADB9-4F8E-F773-475B-9F94286A058A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A30181D2-FCD1-ED81-399F-8E8B40A73C6A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4ED0D09C-7CE1-2DDF-C14B-8B04B901D8A1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6AFFE24F-A55D-D688-A320-66427D9F00D1}"/>
              </a:ext>
            </a:extLst>
          </p:cNvPr>
          <p:cNvSpPr/>
          <p:nvPr/>
        </p:nvSpPr>
        <p:spPr>
          <a:xfrm rot="11160000">
            <a:off x="5951061" y="4099377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98F3109C-AA8F-0CD6-850B-03E41F74E7AD}"/>
              </a:ext>
            </a:extLst>
          </p:cNvPr>
          <p:cNvSpPr/>
          <p:nvPr/>
        </p:nvSpPr>
        <p:spPr>
          <a:xfrm rot="12420000">
            <a:off x="6789025" y="4356484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AF46F736-0286-C30B-1514-0BA5D85BB065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Likbent triangel 25">
            <a:extLst>
              <a:ext uri="{FF2B5EF4-FFF2-40B4-BE49-F238E27FC236}">
                <a16:creationId xmlns:a16="http://schemas.microsoft.com/office/drawing/2014/main" id="{1C12EE7F-347C-A2E3-60DF-F6C1AFFC37C1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ABDCA96E-4E42-21E4-B292-EE52D905C260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140F8225-32C5-3575-FCD1-D67F66A33E61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Likbent triangel 30">
            <a:extLst>
              <a:ext uri="{FF2B5EF4-FFF2-40B4-BE49-F238E27FC236}">
                <a16:creationId xmlns:a16="http://schemas.microsoft.com/office/drawing/2014/main" id="{51417C73-FA99-5C48-96AF-97C8D6930753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699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4FD54B6-5A97-5B58-1858-190D6B8F4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3829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086789"/>
            <a:ext cx="8850086" cy="4678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sv-FI" sz="4000"/>
          </a:p>
          <a:p>
            <a:pPr algn="ctr"/>
            <a:r>
              <a:rPr lang="sv-FI" sz="4000">
                <a:latin typeface="Poppins"/>
                <a:cs typeface="Poppins"/>
              </a:rPr>
              <a:t>Det finns ingen åldersgräns på energidrycker idag.</a:t>
            </a:r>
          </a:p>
          <a:p>
            <a:pPr algn="ctr"/>
            <a:r>
              <a:rPr lang="sv-FI" sz="4000">
                <a:latin typeface="Poppins"/>
                <a:cs typeface="Poppins"/>
              </a:rPr>
              <a:t>Men Institutet för hälsa och välfärd (THL) rekommenderar att energidrycker inte säljs till personer yngre än 15 år.</a:t>
            </a:r>
          </a:p>
          <a:p>
            <a:pPr algn="ctr"/>
            <a:endParaRPr lang="sv-FI" dirty="0">
              <a:latin typeface="Poppins"/>
              <a:cs typeface="Poppins"/>
            </a:endParaRP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FE82A197-80A7-BDBA-C7F5-3DB7F4178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0609" y="817719"/>
            <a:ext cx="2517914" cy="89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2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537A5C-C840-24B5-A9D8-18DB8F47B9DE}"/>
              </a:ext>
            </a:extLst>
          </p:cNvPr>
          <p:cNvSpPr txBox="1"/>
          <p:nvPr/>
        </p:nvSpPr>
        <p:spPr>
          <a:xfrm>
            <a:off x="1868716" y="1306286"/>
            <a:ext cx="9343570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400" b="1">
                <a:latin typeface="Poppins"/>
                <a:cs typeface="Poppins"/>
              </a:rPr>
              <a:t>Påstående 2:</a:t>
            </a:r>
          </a:p>
          <a:p>
            <a:pPr algn="ctr"/>
            <a:endParaRPr lang="sv-FI" sz="4400"/>
          </a:p>
          <a:p>
            <a:pPr algn="ctr"/>
            <a:r>
              <a:rPr lang="sv-SE" sz="4400">
                <a:latin typeface="Poppins"/>
                <a:cs typeface="Poppins"/>
              </a:rPr>
              <a:t>En energidryck innehåller lika mycket koffein som en halv kopp kaffe.</a:t>
            </a:r>
            <a:endParaRPr lang="sv-FI" sz="4400">
              <a:latin typeface="Poppins"/>
              <a:cs typeface="Poppins"/>
            </a:endParaRPr>
          </a:p>
          <a:p>
            <a:endParaRPr lang="sv-FI" sz="440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CEB7F47-0D72-5831-FA3D-A8CC3102A274}"/>
              </a:ext>
            </a:extLst>
          </p:cNvPr>
          <p:cNvSpPr txBox="1"/>
          <p:nvPr/>
        </p:nvSpPr>
        <p:spPr>
          <a:xfrm>
            <a:off x="5138057" y="4956796"/>
            <a:ext cx="404948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C5DD2DC3-FF04-ACDC-D7BA-0E06F3A88240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4F0F2ADA-976D-5718-CC07-3140930562DF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BCE5A8AF-FC27-EDF9-A900-2233C26D3887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5FD2767E-D612-669D-367B-122680C9E7C6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9983BA41-7A8A-B9AC-734E-677B81224E3A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1A94576C-B235-D00C-805B-3D4F2B3E328E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42CFC5B5-AA71-EBC9-7FC2-F78D9CC601EC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7687E815-336E-E7F4-1101-84F2C18F2878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52BA8154-CA0F-091E-67FB-0E74AEEA4BF3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8338AF9-6782-533A-869C-23C3573B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796143" y="1621971"/>
            <a:ext cx="8850086" cy="34470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sv-FI" sz="4000"/>
          </a:p>
          <a:p>
            <a:pPr algn="ctr"/>
            <a:endParaRPr lang="sv-FI" sz="4000"/>
          </a:p>
          <a:p>
            <a:pPr algn="ctr"/>
            <a:r>
              <a:rPr lang="sv-FI" sz="4000">
                <a:latin typeface="Poppins"/>
                <a:cs typeface="Poppins"/>
              </a:rPr>
              <a:t>En energidryck innehåller ungefär lika mycket koffein som i 2-3 koppar kaffe </a:t>
            </a:r>
          </a:p>
          <a:p>
            <a:pPr algn="ctr"/>
            <a:endParaRPr lang="sv-FI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4DCC60F1-F69C-AAF7-D8B7-373264E1F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956" y="883980"/>
            <a:ext cx="2319131" cy="82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3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230623" y="387941"/>
            <a:ext cx="8501743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3:</a:t>
            </a:r>
          </a:p>
          <a:p>
            <a:pPr algn="ctr"/>
            <a:endParaRPr lang="sv-SE" sz="4400" b="1"/>
          </a:p>
          <a:p>
            <a:pPr algn="ctr"/>
            <a:r>
              <a:rPr lang="sv-SE" sz="4400">
                <a:latin typeface="Poppins"/>
                <a:cs typeface="Poppins"/>
              </a:rPr>
              <a:t>Man kan bli beroende av energidrycker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371003D-DA43-E84D-F08E-C887C4E5671E}"/>
              </a:ext>
            </a:extLst>
          </p:cNvPr>
          <p:cNvSpPr txBox="1"/>
          <p:nvPr/>
        </p:nvSpPr>
        <p:spPr>
          <a:xfrm>
            <a:off x="4164256" y="5478050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E6681ED6-3C04-8E37-D018-91562C11D08D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3F012865-487C-C391-7629-DBFE667E853D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3D32513D-4905-7546-A121-EC7223198AE3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F8DA26E0-1D81-754F-A98B-364E6C4ECDF7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83079612-BE28-3CCF-570C-14606F9CC6A0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DCE9FE55-1060-A5C8-091B-5C2746132B93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9159A5A3-4A24-11C5-FD70-ACB6D3B6E99F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3900EAF1-D5BF-1488-2438-54167FE904B9}"/>
              </a:ext>
            </a:extLst>
          </p:cNvPr>
          <p:cNvSpPr/>
          <p:nvPr/>
        </p:nvSpPr>
        <p:spPr>
          <a:xfrm rot="11160000">
            <a:off x="5962104" y="4110420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6A22E3A0-9B80-D945-9A4D-DC0AEC949080}"/>
              </a:ext>
            </a:extLst>
          </p:cNvPr>
          <p:cNvSpPr/>
          <p:nvPr/>
        </p:nvSpPr>
        <p:spPr>
          <a:xfrm rot="12420000">
            <a:off x="6800068" y="436752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591F548C-2148-DDC1-37B9-B97FF49B0DFC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Likbent triangel 25">
            <a:extLst>
              <a:ext uri="{FF2B5EF4-FFF2-40B4-BE49-F238E27FC236}">
                <a16:creationId xmlns:a16="http://schemas.microsoft.com/office/drawing/2014/main" id="{22A61312-DE3B-3735-C1F3-90743333B6DE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B1B691F8-6106-1E5B-AB3D-1E51B04927D8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77DFA4BC-272E-6B4D-43EA-68F4BD9B08C6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Likbent triangel 31">
            <a:extLst>
              <a:ext uri="{FF2B5EF4-FFF2-40B4-BE49-F238E27FC236}">
                <a16:creationId xmlns:a16="http://schemas.microsoft.com/office/drawing/2014/main" id="{7307C2BD-6F35-A400-667F-D90BBC97C3EB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19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593547A-F40A-C627-DE40-4E1C76C0F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568823"/>
            <a:ext cx="8850086" cy="28315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sv-FI" sz="4000"/>
          </a:p>
          <a:p>
            <a:pPr algn="ctr"/>
            <a:endParaRPr lang="sv-FI" sz="4000"/>
          </a:p>
          <a:p>
            <a:pPr algn="ctr"/>
            <a:r>
              <a:rPr lang="sv-FI" sz="4000">
                <a:latin typeface="Poppins"/>
                <a:cs typeface="Poppins"/>
              </a:rPr>
              <a:t>Koffein är ämnet i energidrycker som är beroendeframkallande</a:t>
            </a:r>
          </a:p>
          <a:p>
            <a:pPr algn="ctr"/>
            <a:endParaRPr lang="sv-FI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F7873C0-26F4-84AF-3114-20D68DD0B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608" y="850849"/>
            <a:ext cx="2418522" cy="86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69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Props1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AA9323-1B02-4574-A7F1-C1E130EDE7D1}">
  <ds:schemaRefs>
    <ds:schemaRef ds:uri="a2dbb736-59a8-4798-93cb-5a03d1fa9f7b"/>
    <ds:schemaRef ds:uri="a33c9caf-926e-46b4-ad4d-d40aa3b761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A2680BD-1CFB-4417-81B1-B3620F95D5B2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a2dbb736-59a8-4798-93cb-5a03d1fa9f7b"/>
    <ds:schemaRef ds:uri="a33c9caf-926e-46b4-ad4d-d40aa3b761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742</Words>
  <Application>Microsoft Office PowerPoint</Application>
  <PresentationFormat>Bredbild</PresentationFormat>
  <Paragraphs>124</Paragraphs>
  <Slides>18</Slides>
  <Notes>12</Notes>
  <HiddenSlides>0</HiddenSlides>
  <MMClips>1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Lora</vt:lpstr>
      <vt:lpstr>Open Sans Medium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192</cp:revision>
  <dcterms:created xsi:type="dcterms:W3CDTF">2024-08-28T12:19:01Z</dcterms:created>
  <dcterms:modified xsi:type="dcterms:W3CDTF">2026-08-11T11:44:15Z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