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93" r:id="rId5"/>
    <p:sldId id="298" r:id="rId6"/>
    <p:sldId id="264" r:id="rId7"/>
    <p:sldId id="256" r:id="rId8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B06"/>
    <a:srgbClr val="E66E0D"/>
    <a:srgbClr val="006378"/>
    <a:srgbClr val="00929D"/>
    <a:srgbClr val="CF4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52537" autoAdjust="0"/>
  </p:normalViewPr>
  <p:slideViewPr>
    <p:cSldViewPr snapToGrid="0">
      <p:cViewPr varScale="1">
        <p:scale>
          <a:sx n="55" d="100"/>
          <a:sy n="55" d="100"/>
        </p:scale>
        <p:origin x="25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DFD21-1416-4510-90AC-08841DD178A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C4FF6-F0C8-4E5B-8FA5-81D0E18F69D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828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59AE9-9D80-7919-8460-EB24AC9E3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0210BDD-C8E9-6DA5-98C6-EBCE6388E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F4A4735-F769-B8A0-287D-37F7EAEAD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sv-SE" dirty="0"/>
              <a:t>Se sista bild för </a:t>
            </a:r>
            <a:r>
              <a:rPr lang="sv-SE" dirty="0" err="1"/>
              <a:t>instuktioner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7D0D3F4-8E4F-B97B-5062-E6946F554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611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dirty="0"/>
              <a:t>Be alla elever att fundera några sekunder och sedan gå till det påstående som de tycker stämmer mest överens om hur de själva tycker.</a:t>
            </a:r>
          </a:p>
          <a:p>
            <a:endParaRPr lang="sv-FI" dirty="0"/>
          </a:p>
          <a:p>
            <a:r>
              <a:rPr lang="sv-FI" dirty="0"/>
              <a:t>När de ställt sig i ett hörn, be dem reflektera kring t.ex.</a:t>
            </a:r>
          </a:p>
          <a:p>
            <a:pPr marL="171450" indent="-171450">
              <a:buFontTx/>
              <a:buChar char="-"/>
            </a:pPr>
            <a:r>
              <a:rPr lang="sv-FI" dirty="0"/>
              <a:t>Varför håller du med detta påstående?</a:t>
            </a:r>
          </a:p>
          <a:p>
            <a:pPr marL="171450" indent="-171450">
              <a:buFontTx/>
              <a:buChar char="-"/>
            </a:pPr>
            <a:r>
              <a:rPr lang="sv-FI" dirty="0"/>
              <a:t>Vad tror du är bra med din syn på reklam för rusmedel?</a:t>
            </a:r>
          </a:p>
          <a:p>
            <a:pPr marL="171450" indent="-171450">
              <a:buFontTx/>
              <a:buChar char="-"/>
            </a:pPr>
            <a:r>
              <a:rPr lang="sv-FI" dirty="0"/>
              <a:t>Vad är de största riskerna eller nackdelarna med din ståndpunkt?</a:t>
            </a:r>
          </a:p>
          <a:p>
            <a:pPr marL="171450" indent="-171450">
              <a:buFontTx/>
              <a:buChar char="-"/>
            </a:pPr>
            <a:endParaRPr lang="sv-FI" dirty="0"/>
          </a:p>
          <a:p>
            <a:pPr marL="0" indent="0">
              <a:buFontTx/>
              <a:buNone/>
            </a:pPr>
            <a:r>
              <a:rPr lang="sv-FI" dirty="0"/>
              <a:t>Efter 5-7 minuter, be eleverna att byta hörn om de känner att de blivit övertygade om en annan åsikt eller om de vill höra andra perspektiv.</a:t>
            </a:r>
          </a:p>
          <a:p>
            <a:pPr marL="0" indent="0">
              <a:buFontTx/>
              <a:buNone/>
            </a:pPr>
            <a:r>
              <a:rPr lang="sv-FI" dirty="0"/>
              <a:t>Ge dem 3-5 minuter att diskutera sina nya åsikter i det nya hörnet.</a:t>
            </a:r>
          </a:p>
          <a:p>
            <a:pPr marL="0" indent="0">
              <a:buFontTx/>
              <a:buNone/>
            </a:pPr>
            <a:endParaRPr lang="sv-FI" dirty="0"/>
          </a:p>
          <a:p>
            <a:pPr marL="0" indent="0">
              <a:buFontTx/>
              <a:buNone/>
            </a:pPr>
            <a:r>
              <a:rPr lang="sv-FI" dirty="0"/>
              <a:t>Reflektion och avslutning:</a:t>
            </a:r>
          </a:p>
          <a:p>
            <a:pPr marL="171450" indent="-171450">
              <a:buFontTx/>
              <a:buChar char="-"/>
            </a:pPr>
            <a:r>
              <a:rPr lang="sv-FI" dirty="0"/>
              <a:t>Samla eleverna och be dem dela med sig av sina tankar och reflektioner. </a:t>
            </a:r>
          </a:p>
          <a:p>
            <a:pPr marL="628650" lvl="1" indent="-171450">
              <a:buFontTx/>
              <a:buChar char="-"/>
            </a:pPr>
            <a:r>
              <a:rPr lang="sv-FI" dirty="0"/>
              <a:t>Har du ändrat åsikt under diskussionen? På vilket sätt?</a:t>
            </a:r>
          </a:p>
          <a:p>
            <a:pPr marL="628650" lvl="1" indent="-171450">
              <a:buFontTx/>
              <a:buChar char="-"/>
            </a:pPr>
            <a:r>
              <a:rPr lang="sv-FI" dirty="0"/>
              <a:t>Vad tycker du är de största problemen med reklam för rusmedel?</a:t>
            </a:r>
          </a:p>
          <a:p>
            <a:pPr marL="628650" lvl="1" indent="-171450">
              <a:buFontTx/>
              <a:buChar char="-"/>
            </a:pPr>
            <a:r>
              <a:rPr lang="sv-FI" dirty="0"/>
              <a:t>Tror du att reklam har en stor påverkan på människor, särskilt unga?</a:t>
            </a:r>
          </a:p>
          <a:p>
            <a:pPr marL="628650" lvl="1" indent="-171450">
              <a:buFontTx/>
              <a:buChar char="-"/>
            </a:pPr>
            <a:endParaRPr lang="sv-FI" dirty="0"/>
          </a:p>
          <a:p>
            <a:pPr marL="457200" lvl="1" indent="0">
              <a:buFontTx/>
              <a:buNone/>
            </a:pPr>
            <a:r>
              <a:rPr lang="sv-FI" dirty="0"/>
              <a:t>FÖRSLAG PÅ FRÅGOR TILL DISKUSSIONEN I HÖRNEN:</a:t>
            </a:r>
          </a:p>
          <a:p>
            <a:pPr marL="685800" lvl="1" indent="-228600">
              <a:buFontTx/>
              <a:buAutoNum type="arabicPeriod"/>
            </a:pPr>
            <a:r>
              <a:rPr lang="sv-FI" dirty="0"/>
              <a:t>”Reklam för rusmedel är okej för vuxna”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Vad är det positiva med att tillåta reklam för rusmedel till vuxna?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Kan vuxna göra egna medvetna val utan påverkan från reklam?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Vilka risker ser du med denna typ av reklam?</a:t>
            </a:r>
          </a:p>
          <a:p>
            <a:pPr marL="685800" lvl="1" indent="-228600">
              <a:buFont typeface="+mj-lt"/>
              <a:buAutoNum type="arabicPeriod"/>
            </a:pPr>
            <a:r>
              <a:rPr lang="sv-FI" dirty="0"/>
              <a:t>”All reklam för rusmedel bör förbjudas”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Varför tycker du att all reklam för rusmedel bör förbjudas?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Finns det en gräns mellan att skydda människor från skadliga påverkningar och att begränsa yttrandefriheten?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Tror du att ett förbud skulle minska ungdomars användning av rusmedel?</a:t>
            </a:r>
          </a:p>
          <a:p>
            <a:pPr marL="685800" lvl="1" indent="-228600">
              <a:buFont typeface="+mj-lt"/>
              <a:buAutoNum type="arabicPeriod"/>
            </a:pPr>
            <a:r>
              <a:rPr lang="sv-FI" dirty="0"/>
              <a:t>”Reklam för rusmedel är okej eftersom folk har rätt att välja själva”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Tycker du att människor alltid gör medvetna och informerade val när de ser reklam?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Hur påverkar reklamen de beslut vi tar om alkohol eller tobak?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v-FI" dirty="0"/>
              <a:t>Är reklamens påverkan på oss mer kraftfull än vi inser?</a:t>
            </a:r>
          </a:p>
          <a:p>
            <a:pPr marL="457200" lvl="1" indent="0">
              <a:buFontTx/>
              <a:buNone/>
            </a:pPr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50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0816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671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4414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7334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3326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8833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072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2139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43059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18782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1306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1446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707A1-802A-A88C-9B1E-DF5609E7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CAE332DA-DCF4-ED75-D368-B661F1261322}"/>
              </a:ext>
            </a:extLst>
          </p:cNvPr>
          <p:cNvSpPr txBox="1"/>
          <p:nvPr/>
        </p:nvSpPr>
        <p:spPr>
          <a:xfrm>
            <a:off x="3189514" y="4181051"/>
            <a:ext cx="5519057" cy="1057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C79547-CBF0-5A13-61E1-A2723FA5A0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F25C7C-0459-35B2-1333-A1AEB59B93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65A9E4-B13F-9B4A-0AA9-025EF3EB86AB}"/>
              </a:ext>
            </a:extLst>
          </p:cNvPr>
          <p:cNvSpPr txBox="1"/>
          <p:nvPr/>
        </p:nvSpPr>
        <p:spPr>
          <a:xfrm>
            <a:off x="3680349" y="4304267"/>
            <a:ext cx="5028222" cy="8087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AAC3FE4-E835-D6F0-6A7C-1757CCCB3DB6}"/>
              </a:ext>
            </a:extLst>
          </p:cNvPr>
          <p:cNvSpPr txBox="1"/>
          <p:nvPr/>
        </p:nvSpPr>
        <p:spPr>
          <a:xfrm>
            <a:off x="2568357" y="3929922"/>
            <a:ext cx="7059184" cy="21236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sz="4800" dirty="0">
                <a:solidFill>
                  <a:srgbClr val="EA5B0C"/>
                </a:solidFill>
                <a:latin typeface="Poppins"/>
                <a:cs typeface="Poppins"/>
              </a:rPr>
              <a:t>Rusmedel &amp; reklam</a:t>
            </a:r>
            <a:endParaRPr lang="sv-FI" sz="4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0" i="0" u="none" strike="noStrike" kern="1200" cap="none" spc="0" normalizeH="0" baseline="0" noProof="0" dirty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Poppins"/>
                <a:cs typeface="Poppins"/>
              </a:rPr>
              <a:t>Högstadiet</a:t>
            </a:r>
            <a:r>
              <a:rPr kumimoji="0" lang="sv-FI" sz="4800" b="0" i="0" u="none" strike="noStrike" kern="1200" cap="none" spc="0" normalizeH="0" baseline="0" noProof="0" dirty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Monsterrat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36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Monsterrat"/>
              <a:ea typeface="+mn-ea"/>
              <a:cs typeface="+mn-cs"/>
            </a:endParaRPr>
          </a:p>
        </p:txBody>
      </p:sp>
      <p:pic>
        <p:nvPicPr>
          <p:cNvPr id="10" name="Bildobjekt 9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DAFFEC65-7E4E-F368-196F-BA20141C0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676" y="1315652"/>
            <a:ext cx="6432177" cy="2276875"/>
          </a:xfrm>
          <a:prstGeom prst="rect">
            <a:avLst/>
          </a:prstGeom>
        </p:spPr>
      </p:pic>
      <p:pic>
        <p:nvPicPr>
          <p:cNvPr id="12" name="Bildobjekt 1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D6B49111-30FA-D567-5BA4-6504F41C6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28864" y="28575"/>
            <a:ext cx="1362075" cy="6800850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3919D13A-FFD9-9BCD-1639-B846950F1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701" y="-455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6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1994529" y="2712995"/>
            <a:ext cx="8204199" cy="1422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err="1">
                <a:ln>
                  <a:noFill/>
                </a:ln>
                <a:solidFill>
                  <a:srgbClr val="CF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endParaRPr lang="en-US" sz="7200" b="0" i="0" u="none" strike="noStrike" kern="1200" cap="none" spc="0" normalizeH="0" baseline="0" noProof="0">
              <a:ln>
                <a:noFill/>
              </a:ln>
              <a:solidFill>
                <a:srgbClr val="CF4B06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F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- Fyra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F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hörn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F4B06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 -</a:t>
            </a:r>
            <a:endParaRPr lang="en-US" sz="4000" b="0" i="0" u="none" strike="noStrike" kern="1200" cap="none" spc="0" normalizeH="0" baseline="0" noProof="0" dirty="0">
              <a:ln>
                <a:noFill/>
              </a:ln>
              <a:solidFill>
                <a:srgbClr val="CF4B06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</p:txBody>
      </p:sp>
      <p:pic>
        <p:nvPicPr>
          <p:cNvPr id="2" name="Bildobjekt 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23E584D0-5EC8-1C19-0F42-FE197550A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227223" y="1997238"/>
            <a:ext cx="1362075" cy="6800850"/>
          </a:xfrm>
          <a:prstGeom prst="rect">
            <a:avLst/>
          </a:prstGeom>
        </p:spPr>
      </p:pic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4205F0F9-A379-6BBF-4C89-8DB218F1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227223" y="-1948208"/>
            <a:ext cx="136207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C6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ktangel 39">
            <a:extLst>
              <a:ext uri="{FF2B5EF4-FFF2-40B4-BE49-F238E27FC236}">
                <a16:creationId xmlns:a16="http://schemas.microsoft.com/office/drawing/2014/main" id="{54839C88-A604-2FDD-E692-F629C55BABBC}"/>
              </a:ext>
            </a:extLst>
          </p:cNvPr>
          <p:cNvSpPr/>
          <p:nvPr/>
        </p:nvSpPr>
        <p:spPr>
          <a:xfrm>
            <a:off x="0" y="3546867"/>
            <a:ext cx="6096000" cy="3433377"/>
          </a:xfrm>
          <a:prstGeom prst="rect">
            <a:avLst/>
          </a:prstGeom>
          <a:solidFill>
            <a:srgbClr val="F9FAFA"/>
          </a:solidFill>
          <a:ln>
            <a:solidFill>
              <a:srgbClr val="F9FAF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FE9192EF-6DF2-5491-55BB-18293F8050C0}"/>
              </a:ext>
            </a:extLst>
          </p:cNvPr>
          <p:cNvSpPr/>
          <p:nvPr/>
        </p:nvSpPr>
        <p:spPr>
          <a:xfrm>
            <a:off x="6102556" y="3460667"/>
            <a:ext cx="6096000" cy="3519577"/>
          </a:xfrm>
          <a:prstGeom prst="rect">
            <a:avLst/>
          </a:prstGeom>
          <a:solidFill>
            <a:srgbClr val="EAA03B"/>
          </a:solidFill>
          <a:ln>
            <a:solidFill>
              <a:srgbClr val="EAA0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340A28AA-B41E-A610-88A2-02CD47B6544E}"/>
              </a:ext>
            </a:extLst>
          </p:cNvPr>
          <p:cNvSpPr/>
          <p:nvPr/>
        </p:nvSpPr>
        <p:spPr>
          <a:xfrm>
            <a:off x="6096000" y="-1"/>
            <a:ext cx="6096000" cy="3519577"/>
          </a:xfrm>
          <a:prstGeom prst="rect">
            <a:avLst/>
          </a:prstGeom>
          <a:solidFill>
            <a:srgbClr val="01A99C"/>
          </a:solidFill>
          <a:ln>
            <a:solidFill>
              <a:srgbClr val="01A9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5943DD95-DB54-FF76-5786-03AA28C5D193}"/>
              </a:ext>
            </a:extLst>
          </p:cNvPr>
          <p:cNvSpPr txBox="1"/>
          <p:nvPr/>
        </p:nvSpPr>
        <p:spPr>
          <a:xfrm>
            <a:off x="1395263" y="206002"/>
            <a:ext cx="287658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1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E23DD4BD-92E5-3BCE-9BF0-652E2D62CACE}"/>
              </a:ext>
            </a:extLst>
          </p:cNvPr>
          <p:cNvSpPr txBox="1"/>
          <p:nvPr/>
        </p:nvSpPr>
        <p:spPr>
          <a:xfrm>
            <a:off x="574133" y="1229192"/>
            <a:ext cx="5229065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Jag tycker att reklam för rusmedel är okej så länge den är riktad till vuxna.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3D777EA7-56FE-8D1E-81BF-D23C4D658C6E}"/>
              </a:ext>
            </a:extLst>
          </p:cNvPr>
          <p:cNvSpPr txBox="1"/>
          <p:nvPr/>
        </p:nvSpPr>
        <p:spPr>
          <a:xfrm>
            <a:off x="7603457" y="206002"/>
            <a:ext cx="287658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2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764CE8DA-9C8B-3AF5-DD0B-3FA5F6FDA539}"/>
              </a:ext>
            </a:extLst>
          </p:cNvPr>
          <p:cNvSpPr txBox="1"/>
          <p:nvPr/>
        </p:nvSpPr>
        <p:spPr>
          <a:xfrm>
            <a:off x="6626965" y="1221665"/>
            <a:ext cx="5229065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Jag tycker att all reklam för rusmedel bör vara förbjuden.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4FE63CBE-B5B6-996D-DD18-E91D0D07918F}"/>
              </a:ext>
            </a:extLst>
          </p:cNvPr>
          <p:cNvSpPr txBox="1"/>
          <p:nvPr/>
        </p:nvSpPr>
        <p:spPr>
          <a:xfrm>
            <a:off x="592784" y="4598984"/>
            <a:ext cx="5229065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Jag tycker att reklam för rusmedel är okej eftersom det är en del av marknaden och folk har rätt att välja själva.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851DE923-F6B3-9715-6628-27240655B607}"/>
              </a:ext>
            </a:extLst>
          </p:cNvPr>
          <p:cNvSpPr txBox="1"/>
          <p:nvPr/>
        </p:nvSpPr>
        <p:spPr>
          <a:xfrm>
            <a:off x="1395263" y="3762310"/>
            <a:ext cx="287658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3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09E4093D-8D15-C353-3D85-3F1C7954FE34}"/>
              </a:ext>
            </a:extLst>
          </p:cNvPr>
          <p:cNvSpPr txBox="1"/>
          <p:nvPr/>
        </p:nvSpPr>
        <p:spPr>
          <a:xfrm>
            <a:off x="7603457" y="3666670"/>
            <a:ext cx="287658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cs typeface="Poppins"/>
              </a:rPr>
              <a:t>4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132D092-78DC-6B22-52F0-40F174E4C718}"/>
              </a:ext>
            </a:extLst>
          </p:cNvPr>
          <p:cNvSpPr txBox="1"/>
          <p:nvPr/>
        </p:nvSpPr>
        <p:spPr>
          <a:xfrm>
            <a:off x="6844881" y="4741242"/>
            <a:ext cx="5229065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Jag håller inte med om något av påståendena. Jag har ett annat alternativ.</a:t>
            </a:r>
          </a:p>
        </p:txBody>
      </p:sp>
    </p:spTree>
    <p:extLst>
      <p:ext uri="{BB962C8B-B14F-4D97-AF65-F5344CB8AC3E}">
        <p14:creationId xmlns:p14="http://schemas.microsoft.com/office/powerpoint/2010/main" val="334699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609601"/>
            <a:ext cx="5790361" cy="69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Värderingsövningar</a:t>
            </a:r>
            <a:endParaRPr lang="en-US" sz="4050" b="1" dirty="0" err="1">
              <a:solidFill>
                <a:srgbClr val="006378"/>
              </a:solidFill>
              <a:latin typeface="Poppins"/>
              <a:ea typeface="Montserrat Medium"/>
              <a:cs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218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typer av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värderingsövningar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finns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inga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rätt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eller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fel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Syftet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lyssna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,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respektera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ledare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ska du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neutral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ställning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jobb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skapa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trygghet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reflektion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Alla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behöver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prata,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också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okej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bara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fundera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tyst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tillåtet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om man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70"/>
            <a:ext cx="2895181" cy="292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Fyra </a:t>
            </a:r>
            <a:r>
              <a:rPr lang="en-US" sz="1450" b="1" dirty="0" err="1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hörn</a:t>
            </a:r>
            <a:endParaRPr lang="en-US" sz="1450" b="1">
              <a:solidFill>
                <a:srgbClr val="00929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493"/>
              </a:lnSpc>
            </a:pPr>
            <a:endParaRPr lang="en-US" sz="1450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Markera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klassrummet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                 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siffrorna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1 – 4.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svarsalternativ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visa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motivera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813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3"/>
            <a:ext cx="2898883" cy="331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E66E0D"/>
                </a:solidFill>
                <a:latin typeface="Poppins"/>
                <a:ea typeface="Lora Bold"/>
                <a:cs typeface="Poppins"/>
                <a:sym typeface="Lora Bold"/>
              </a:rPr>
              <a:t>Linjen</a:t>
            </a:r>
            <a:endParaRPr lang="en-US" sz="1450" b="1">
              <a:solidFill>
                <a:srgbClr val="E66E0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21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längs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tydliggör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vid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alternativet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om,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bra.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förklara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ståndpunkt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under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2"/>
            <a:ext cx="3183367" cy="3531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04B06"/>
                </a:solidFill>
                <a:latin typeface="Poppins"/>
                <a:ea typeface="Lora Bold"/>
                <a:cs typeface="Poppins"/>
                <a:sym typeface="Lora Bold"/>
              </a:rPr>
              <a:t>Heta stolen </a:t>
            </a:r>
            <a:endParaRPr lang="en-US" sz="1450" b="1" dirty="0">
              <a:solidFill>
                <a:srgbClr val="D04B06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42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ring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lämna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tom.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visar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vad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tycker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Ja: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Nej: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Kanske: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armarna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kors.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utan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kommentera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fördela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ordet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jämnt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eleverna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vidare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avtar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E7EE328F-9C2F-FDC6-C3A4-382C66805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130" y="5776241"/>
            <a:ext cx="2153479" cy="7941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Props1.xml><?xml version="1.0" encoding="utf-8"?>
<ds:datastoreItem xmlns:ds="http://schemas.openxmlformats.org/officeDocument/2006/customXml" ds:itemID="{406362F7-6EBC-4CDE-9F13-A6A858B22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ADF22BF-5619-4619-BDC4-3D5D1AD994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144C79-8675-4423-B915-A36C75B7586E}">
  <ds:schemaRefs>
    <ds:schemaRef ds:uri="http://schemas.microsoft.com/office/2006/metadata/properties"/>
    <ds:schemaRef ds:uri="http://schemas.microsoft.com/office/infopath/2007/PartnerControls"/>
    <ds:schemaRef ds:uri="a33c9caf-926e-46b4-ad4d-d40aa3b7619b"/>
    <ds:schemaRef ds:uri="a2dbb736-59a8-4798-93cb-5a03d1fa9f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697</Words>
  <Application>Microsoft Office PowerPoint</Application>
  <PresentationFormat>Bredbild</PresentationFormat>
  <Paragraphs>71</Paragraphs>
  <Slides>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Monsterrat</vt:lpstr>
      <vt:lpstr>Open Sans Medium</vt:lpstr>
      <vt:lpstr>Poppins</vt:lpstr>
      <vt:lpstr>1_Office-tema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66</cp:revision>
  <dcterms:created xsi:type="dcterms:W3CDTF">2025-06-25T11:29:14Z</dcterms:created>
  <dcterms:modified xsi:type="dcterms:W3CDTF">2026-08-11T12:02:46Z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0x010100016E6FC75F032141BDA9C71720FD40C0</vt:lpwstr>
  </property>
  <property fmtid="{D5CDD505-2E9C-101B-9397-08002B2CF9AE}" pid="3" name="MediaServiceImageTags">
    <vt:lpwstr/>
  </property>
</Properties>
</file>