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97" r:id="rId6"/>
    <p:sldId id="264" r:id="rId7"/>
    <p:sldId id="267" r:id="rId8"/>
    <p:sldId id="273" r:id="rId9"/>
    <p:sldId id="269" r:id="rId10"/>
    <p:sldId id="274" r:id="rId11"/>
    <p:sldId id="275" r:id="rId12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4B06"/>
    <a:srgbClr val="E66E0D"/>
    <a:srgbClr val="00929D"/>
    <a:srgbClr val="006477"/>
    <a:srgbClr val="128F8B"/>
    <a:srgbClr val="EA5B0C"/>
    <a:srgbClr val="EAA03B"/>
    <a:srgbClr val="01A99C"/>
    <a:srgbClr val="76C6C9"/>
    <a:srgbClr val="F9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5521" autoAdjust="0"/>
  </p:normalViewPr>
  <p:slideViewPr>
    <p:cSldViewPr snapToGrid="0">
      <p:cViewPr varScale="1">
        <p:scale>
          <a:sx n="103" d="100"/>
          <a:sy n="103" d="100"/>
        </p:scale>
        <p:origin x="8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ABF83-0965-41AD-A894-220F5E0CD63D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ABE1-6E70-40A3-BE8C-C0B21CA8C0D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0062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Se sista bild </a:t>
            </a:r>
            <a:r>
              <a:rPr lang="sv-SE"/>
              <a:t>för instruktioner.</a:t>
            </a:r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88210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030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3109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9926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8497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138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1040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873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4053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0818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670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012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5962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0222680" y="5975480"/>
            <a:ext cx="1283521" cy="393441"/>
          </a:xfrm>
          <a:custGeom>
            <a:avLst/>
            <a:gdLst/>
            <a:ahLst/>
            <a:cxnLst/>
            <a:rect l="l" t="t" r="r" b="b"/>
            <a:pathLst>
              <a:path w="1925281" h="590161">
                <a:moveTo>
                  <a:pt x="0" y="0"/>
                </a:moveTo>
                <a:lnTo>
                  <a:pt x="1925281" y="0"/>
                </a:lnTo>
                <a:lnTo>
                  <a:pt x="1925281" y="590162"/>
                </a:lnTo>
                <a:lnTo>
                  <a:pt x="0" y="590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v-FI" sz="1200"/>
          </a:p>
        </p:txBody>
      </p:sp>
      <p:sp>
        <p:nvSpPr>
          <p:cNvPr id="7" name="TextBox 7"/>
          <p:cNvSpPr txBox="1"/>
          <p:nvPr/>
        </p:nvSpPr>
        <p:spPr>
          <a:xfrm>
            <a:off x="685800" y="609601"/>
            <a:ext cx="5790361" cy="677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99"/>
              </a:lnSpc>
              <a:spcBef>
                <a:spcPct val="0"/>
              </a:spcBef>
            </a:pPr>
            <a:r>
              <a:rPr lang="en-US" sz="4050" b="1" dirty="0" err="1">
                <a:solidFill>
                  <a:srgbClr val="00647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Värderingsövningar</a:t>
            </a:r>
            <a:endParaRPr lang="en-US" sz="4050" b="1" dirty="0" err="1">
              <a:solidFill>
                <a:srgbClr val="006477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5800" y="1421865"/>
            <a:ext cx="8660225" cy="101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Här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olika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typer av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värderingsövningar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Det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finns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inga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rätt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fel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svar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Syftet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lyssna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tänka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respektera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olika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åsikter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Som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ledare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ska du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vara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neutral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inte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ta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ställning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Ditt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jobb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skapa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trygghet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uppmuntra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reflektion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Alla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behöver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inte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prata, det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också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okej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bara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fundera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tyst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Det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tillåtet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byta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plats om man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ändrar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åsikt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>
              <a:lnSpc>
                <a:spcPts val="3832"/>
              </a:lnSpc>
              <a:spcBef>
                <a:spcPct val="0"/>
              </a:spcBef>
            </a:pPr>
            <a:endParaRPr lang="en-US" sz="1110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5800" y="2403869"/>
            <a:ext cx="2895181" cy="292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3"/>
              </a:lnSpc>
            </a:pPr>
            <a:r>
              <a:rPr lang="en-US" sz="1450" b="1" dirty="0">
                <a:solidFill>
                  <a:srgbClr val="00929D"/>
                </a:solidFill>
                <a:latin typeface="Lora Bold"/>
                <a:ea typeface="Lora Bold"/>
                <a:cs typeface="Lora Bold"/>
                <a:sym typeface="Lora Bold"/>
              </a:rPr>
              <a:t>Fyra </a:t>
            </a:r>
            <a:r>
              <a:rPr lang="en-US" sz="1450" b="1" dirty="0" err="1">
                <a:solidFill>
                  <a:srgbClr val="00929D"/>
                </a:solidFill>
                <a:latin typeface="Lora Bold"/>
                <a:ea typeface="Lora Bold"/>
                <a:cs typeface="Lora Bold"/>
                <a:sym typeface="Lora Bold"/>
              </a:rPr>
              <a:t>hörn</a:t>
            </a:r>
            <a:endParaRPr lang="en-US" sz="1450" b="1" dirty="0">
              <a:solidFill>
                <a:srgbClr val="00929D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just">
              <a:lnSpc>
                <a:spcPts val="1493"/>
              </a:lnSpc>
            </a:pPr>
            <a:endParaRPr lang="en-US" sz="1200" dirty="0">
              <a:solidFill>
                <a:srgbClr val="EA5B0C"/>
              </a:solidFill>
              <a:latin typeface="Lora Bold"/>
              <a:ea typeface="Lora Bold"/>
              <a:cs typeface="Lora Bold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Markera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fyra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klassrummet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med                  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siffrorna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1 – 4.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fråga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med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fyra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svarsalternativ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och visa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vilket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motsvarar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vilket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svar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går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till det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motsvarar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deras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val. 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motivera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sitt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val. Man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byta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om man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ändrar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åsikt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Reflektera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kort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tillsammans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nästa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fråga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upprepa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>
              <a:lnSpc>
                <a:spcPts val="1813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068078" y="2311602"/>
            <a:ext cx="2898883" cy="3317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</a:pPr>
            <a:r>
              <a:rPr lang="en-US" sz="1450" b="1" dirty="0" err="1">
                <a:solidFill>
                  <a:srgbClr val="E66E0D"/>
                </a:solidFill>
                <a:latin typeface="Lora Bold"/>
                <a:ea typeface="Lora Bold"/>
                <a:cs typeface="Lora Bold"/>
                <a:sym typeface="Lora Bold"/>
              </a:rPr>
              <a:t>Linjen</a:t>
            </a:r>
            <a:endParaRPr lang="en-US" sz="1450" b="1" dirty="0">
              <a:solidFill>
                <a:srgbClr val="E66E0D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just">
              <a:lnSpc>
                <a:spcPts val="1621"/>
              </a:lnSpc>
            </a:pPr>
            <a:endParaRPr lang="en-US" sz="1466" b="1" dirty="0">
              <a:solidFill>
                <a:srgbClr val="EA5B0C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ställer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sig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längs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tänkt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linje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: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änden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betyder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håller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med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andra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betyder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håller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inte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med.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tydliggör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linjens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ändar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ställer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sig vid det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alternativet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håller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med om,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även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mitt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emellan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går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bra.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förklara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sin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ståndpunkt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Man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även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byta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plats under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diskussionen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om man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Diskutera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tillsammans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nästa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upprepa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algn="ctr">
              <a:lnSpc>
                <a:spcPts val="1493"/>
              </a:lnSpc>
              <a:spcBef>
                <a:spcPct val="0"/>
              </a:spcBef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61776" y="2311603"/>
            <a:ext cx="3183367" cy="35319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  <a:spcBef>
                <a:spcPct val="0"/>
              </a:spcBef>
            </a:pPr>
            <a:r>
              <a:rPr lang="en-US" sz="1450" b="1" dirty="0">
                <a:solidFill>
                  <a:srgbClr val="D04B06"/>
                </a:solidFill>
                <a:latin typeface="Lora Bold"/>
                <a:ea typeface="Lora Bold"/>
                <a:cs typeface="Lora Bold"/>
                <a:sym typeface="Lora Bold"/>
              </a:rPr>
              <a:t>Heta stolen </a:t>
            </a:r>
          </a:p>
          <a:p>
            <a:pPr algn="just">
              <a:lnSpc>
                <a:spcPts val="1642"/>
              </a:lnSpc>
            </a:pPr>
            <a:endParaRPr lang="en-US" sz="1466" b="1" dirty="0">
              <a:solidFill>
                <a:srgbClr val="EA5B0C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Sitt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på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stolar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ring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lämna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stol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tom.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visar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vad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tycker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: 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06705" lvl="2">
              <a:lnSpc>
                <a:spcPts val="1599"/>
              </a:lnSpc>
            </a:pP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	Ja: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reser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sig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byter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stol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06705" lvl="2">
              <a:lnSpc>
                <a:spcPts val="1599"/>
              </a:lnSpc>
            </a:pP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	Nej: sitter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kvar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06705" lvl="2">
              <a:lnSpc>
                <a:spcPts val="1599"/>
              </a:lnSpc>
            </a:pP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	Kanske: sitter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kvar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med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armarna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kors.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Diskutera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kort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tillsammans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utan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kommentera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andras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val.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Uppmuntra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ändra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sig om man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fördela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ordet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jämnt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mellan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eleverna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Gå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vidare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till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nästa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när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diskussionen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avtar</a:t>
            </a:r>
            <a:r>
              <a:rPr lang="en-US" sz="12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Open Sans Medium"/>
              <a:ea typeface="Open Sans Medium"/>
              <a:cs typeface="Open Sans Medium"/>
            </a:endParaRPr>
          </a:p>
          <a:p>
            <a:pPr algn="ctr">
              <a:lnSpc>
                <a:spcPts val="1642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12" name="Bildobjekt 1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368A7F22-8381-3F5B-3E15-F265EF707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6764" y="5820415"/>
            <a:ext cx="1961030" cy="685640"/>
          </a:xfrm>
          <a:prstGeom prst="rect">
            <a:avLst/>
          </a:prstGeom>
        </p:spPr>
      </p:pic>
      <p:pic>
        <p:nvPicPr>
          <p:cNvPr id="13" name="Bildobjekt 12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FA3952C9-52DE-6DA9-9194-2F60B94F9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5553" y="46225"/>
            <a:ext cx="1371600" cy="68103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3517801" y="1871652"/>
            <a:ext cx="5156397" cy="2032497"/>
          </a:xfrm>
          <a:custGeom>
            <a:avLst/>
            <a:gdLst/>
            <a:ahLst/>
            <a:cxnLst/>
            <a:rect l="l" t="t" r="r" b="b"/>
            <a:pathLst>
              <a:path w="7734596" h="3048745">
                <a:moveTo>
                  <a:pt x="0" y="0"/>
                </a:moveTo>
                <a:lnTo>
                  <a:pt x="7734596" y="0"/>
                </a:lnTo>
                <a:lnTo>
                  <a:pt x="7734596" y="3048745"/>
                </a:lnTo>
                <a:lnTo>
                  <a:pt x="0" y="30487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FI" sz="1200"/>
          </a:p>
        </p:txBody>
      </p:sp>
      <p:sp>
        <p:nvSpPr>
          <p:cNvPr id="14" name="TextBox 14"/>
          <p:cNvSpPr txBox="1"/>
          <p:nvPr/>
        </p:nvSpPr>
        <p:spPr>
          <a:xfrm>
            <a:off x="8599634" y="5763260"/>
            <a:ext cx="2589597" cy="40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X.X.2025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69350-81C6-F4A9-0996-E87DA7AF4BFE}"/>
              </a:ext>
            </a:extLst>
          </p:cNvPr>
          <p:cNvSpPr txBox="1"/>
          <p:nvPr/>
        </p:nvSpPr>
        <p:spPr>
          <a:xfrm>
            <a:off x="1366680" y="3900848"/>
            <a:ext cx="9469843" cy="1446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54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Värderingsövning</a:t>
            </a:r>
            <a:r>
              <a:rPr lang="en-US" sz="5400" b="1" dirty="0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 – 4 </a:t>
            </a:r>
            <a:r>
              <a:rPr lang="en-US" sz="54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hörn</a:t>
            </a:r>
            <a:endParaRPr lang="en-US" sz="5400" b="1" dirty="0">
              <a:solidFill>
                <a:srgbClr val="EA5B0C"/>
              </a:solidFill>
              <a:latin typeface="Poppins"/>
              <a:ea typeface="Montserrat Medium"/>
              <a:cs typeface="Poppins"/>
            </a:endParaRPr>
          </a:p>
          <a:p>
            <a:pPr algn="ctr">
              <a:spcBef>
                <a:spcPct val="0"/>
              </a:spcBef>
            </a:pPr>
            <a:r>
              <a:rPr lang="en-US" sz="4000" b="1" dirty="0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E-</a:t>
            </a:r>
            <a:r>
              <a:rPr lang="en-US" sz="40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cigaretter</a:t>
            </a:r>
            <a:endParaRPr lang="en-US" sz="4000" b="1" dirty="0">
              <a:solidFill>
                <a:srgbClr val="EA5B0C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pic>
        <p:nvPicPr>
          <p:cNvPr id="15" name="Bildobjekt 14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1A3630CA-3AC9-951B-A4E6-315DCA82D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088" y="1954385"/>
            <a:ext cx="4986618" cy="1817435"/>
          </a:xfrm>
          <a:prstGeom prst="rect">
            <a:avLst/>
          </a:prstGeom>
        </p:spPr>
      </p:pic>
      <p:pic>
        <p:nvPicPr>
          <p:cNvPr id="17" name="Bildobjekt 16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989AD4F2-A85D-B5F4-F574-269EA73DC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7965" y="-43422"/>
            <a:ext cx="1371600" cy="6810375"/>
          </a:xfrm>
          <a:prstGeom prst="rect">
            <a:avLst/>
          </a:prstGeom>
        </p:spPr>
      </p:pic>
      <p:pic>
        <p:nvPicPr>
          <p:cNvPr id="18" name="Bildobjekt 17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8A977088-FC88-D29C-F514-C5F5BC0F7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-136712" y="46225"/>
            <a:ext cx="1371600" cy="68103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688769" y="1143000"/>
            <a:ext cx="8501743" cy="43396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/>
              <a:t>Varför tror du att folk </a:t>
            </a:r>
            <a:r>
              <a:rPr lang="sv-SE" sz="3000" b="1" err="1"/>
              <a:t>vejpar</a:t>
            </a:r>
            <a:r>
              <a:rPr lang="sv-SE" sz="3000" b="1" dirty="0"/>
              <a:t>?</a:t>
            </a:r>
          </a:p>
          <a:p>
            <a:endParaRPr lang="sv-SE" sz="3000" dirty="0"/>
          </a:p>
          <a:p>
            <a:r>
              <a:rPr lang="sv-SE" sz="3000" dirty="0">
                <a:latin typeface="Poppins"/>
                <a:cs typeface="Poppins"/>
              </a:rPr>
              <a:t>1. Deras kompisar </a:t>
            </a:r>
            <a:r>
              <a:rPr lang="sv-SE" sz="3000" err="1">
                <a:latin typeface="Poppins"/>
                <a:cs typeface="Poppins"/>
              </a:rPr>
              <a:t>vejpar</a:t>
            </a:r>
            <a:endParaRPr lang="sv-SE" sz="3000">
              <a:latin typeface="Poppins"/>
              <a:cs typeface="Poppins"/>
            </a:endParaRPr>
          </a:p>
          <a:p>
            <a:pPr marL="514350" indent="-514350">
              <a:buAutoNum type="arabicPeriod"/>
            </a:pPr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2. De tycker det är coolt att </a:t>
            </a:r>
            <a:r>
              <a:rPr lang="sv-SE" sz="3000" err="1">
                <a:latin typeface="Poppins"/>
                <a:cs typeface="Poppins"/>
              </a:rPr>
              <a:t>vejpa</a:t>
            </a:r>
            <a:endParaRPr lang="sv-SE" sz="3000">
              <a:latin typeface="Poppins"/>
              <a:cs typeface="Poppins"/>
            </a:endParaRP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3. De känner sig mer avslappnade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4. Du har ett annat alternativ</a:t>
            </a: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529476A2-2BC4-8C31-A23D-2B5B8C180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36712" y="46225"/>
            <a:ext cx="13716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97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6537A5C-C840-24B5-A9D8-18DB8F47B9DE}"/>
              </a:ext>
            </a:extLst>
          </p:cNvPr>
          <p:cNvSpPr txBox="1"/>
          <p:nvPr/>
        </p:nvSpPr>
        <p:spPr>
          <a:xfrm>
            <a:off x="2358573" y="843677"/>
            <a:ext cx="9572170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Poppins"/>
                <a:cs typeface="Poppins"/>
              </a:rPr>
              <a:t>Någon räcker fram en </a:t>
            </a:r>
            <a:r>
              <a:rPr lang="sv-SE" sz="3000" b="1" err="1">
                <a:latin typeface="Poppins"/>
                <a:cs typeface="Poppins"/>
              </a:rPr>
              <a:t>vejp</a:t>
            </a:r>
            <a:r>
              <a:rPr lang="sv-SE" sz="3000" b="1" dirty="0">
                <a:latin typeface="Poppins"/>
                <a:cs typeface="Poppins"/>
              </a:rPr>
              <a:t> åt dig men du vill inte ha, vad gör du?</a:t>
            </a:r>
          </a:p>
          <a:p>
            <a:endParaRPr lang="sv-SE" sz="3000" dirty="0"/>
          </a:p>
          <a:p>
            <a:r>
              <a:rPr lang="sv-SE" sz="3000" dirty="0"/>
              <a:t>1.</a:t>
            </a:r>
            <a:r>
              <a:rPr lang="sv-SE" sz="3000" dirty="0">
                <a:latin typeface="Poppins"/>
                <a:cs typeface="Poppins"/>
              </a:rPr>
              <a:t> Jag svarar att jag inte vill ha</a:t>
            </a:r>
          </a:p>
          <a:p>
            <a:pPr marL="514350" indent="-514350">
              <a:buAutoNum type="arabicPeriod"/>
            </a:pPr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2. Jag tar emot </a:t>
            </a:r>
            <a:r>
              <a:rPr lang="sv-SE" sz="3000" err="1">
                <a:latin typeface="Poppins"/>
                <a:cs typeface="Poppins"/>
              </a:rPr>
              <a:t>vejpen</a:t>
            </a:r>
            <a:r>
              <a:rPr lang="sv-SE" sz="3000" dirty="0">
                <a:latin typeface="Poppins"/>
                <a:cs typeface="Poppins"/>
              </a:rPr>
              <a:t> för att se cool ut men </a:t>
            </a:r>
            <a:r>
              <a:rPr lang="sv-SE" sz="3000" err="1">
                <a:latin typeface="Poppins"/>
                <a:cs typeface="Poppins"/>
              </a:rPr>
              <a:t>vejpar</a:t>
            </a:r>
            <a:r>
              <a:rPr lang="sv-SE" sz="3000" dirty="0">
                <a:latin typeface="Poppins"/>
                <a:cs typeface="Poppins"/>
              </a:rPr>
              <a:t> inte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3. Jag går därifrån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4. Jag har ett annat förslag</a:t>
            </a:r>
            <a:endParaRPr lang="sv-FI" sz="3000">
              <a:latin typeface="Poppins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53500082-1E1E-84D0-86B5-EA9613177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36712" y="46225"/>
            <a:ext cx="13716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96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257204" y="1074509"/>
            <a:ext cx="9553795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Poppins"/>
                <a:cs typeface="Poppins"/>
              </a:rPr>
              <a:t>Tycker du att åldersgränsen 18 år för </a:t>
            </a:r>
            <a:r>
              <a:rPr lang="sv-SE" sz="3000" b="1" err="1">
                <a:latin typeface="Poppins"/>
                <a:cs typeface="Poppins"/>
              </a:rPr>
              <a:t>vejp</a:t>
            </a:r>
            <a:r>
              <a:rPr lang="sv-SE" sz="3000" b="1" dirty="0">
                <a:latin typeface="Poppins"/>
                <a:cs typeface="Poppins"/>
              </a:rPr>
              <a:t> är passlig?</a:t>
            </a:r>
          </a:p>
          <a:p>
            <a:endParaRPr lang="sv-SE" sz="3000" b="1" dirty="0"/>
          </a:p>
          <a:p>
            <a:r>
              <a:rPr lang="sv-SE" sz="3000" dirty="0"/>
              <a:t>1.</a:t>
            </a:r>
            <a:r>
              <a:rPr lang="sv-SE" sz="3000" dirty="0">
                <a:latin typeface="Poppins"/>
                <a:cs typeface="Poppins"/>
              </a:rPr>
              <a:t> Nej, åldersgränsen borde vara högre</a:t>
            </a:r>
          </a:p>
          <a:p>
            <a:pPr marL="514350" indent="-514350">
              <a:buAutoNum type="arabicPeriod"/>
            </a:pPr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2. Nej, åldersgränsen borde vara lägre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3. Ja, 18 år är en passlig åldersgräns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4. Jag har ett annat förslag </a:t>
            </a: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E49D8A31-9FD9-BB3F-9936-091A5EEAB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36712" y="46225"/>
            <a:ext cx="13716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39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C9333D13-6CAA-1B1A-E506-65D82B3DBAEE}"/>
              </a:ext>
            </a:extLst>
          </p:cNvPr>
          <p:cNvSpPr txBox="1"/>
          <p:nvPr/>
        </p:nvSpPr>
        <p:spPr>
          <a:xfrm>
            <a:off x="2612571" y="865449"/>
            <a:ext cx="8052411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000" b="1" dirty="0">
                <a:latin typeface="Poppins"/>
                <a:cs typeface="Poppins"/>
              </a:rPr>
              <a:t>Du vet att en minderårig kompis brukar röka e-cigaretter, vad gör du?</a:t>
            </a:r>
          </a:p>
          <a:p>
            <a:endParaRPr lang="sv-SE" sz="3000" dirty="0"/>
          </a:p>
          <a:p>
            <a:r>
              <a:rPr lang="sv-SE" sz="3000" dirty="0"/>
              <a:t>1. </a:t>
            </a:r>
            <a:r>
              <a:rPr lang="sv-SE" sz="3000" dirty="0">
                <a:latin typeface="Poppins"/>
                <a:cs typeface="Poppins"/>
              </a:rPr>
              <a:t>Pratar med kompisen och säger att han/hon borde sluta</a:t>
            </a:r>
          </a:p>
          <a:p>
            <a:pPr marL="514350" indent="-514350">
              <a:buAutoNum type="arabicPeriod"/>
            </a:pPr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2. Berättar för en vuxen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3. Jag gör ingenting</a:t>
            </a:r>
          </a:p>
          <a:p>
            <a:endParaRPr lang="sv-SE" sz="3000" dirty="0">
              <a:latin typeface="Poppins"/>
              <a:cs typeface="Poppins"/>
            </a:endParaRPr>
          </a:p>
          <a:p>
            <a:r>
              <a:rPr lang="sv-SE" sz="3000" dirty="0">
                <a:latin typeface="Poppins"/>
                <a:cs typeface="Poppins"/>
              </a:rPr>
              <a:t>4. Jag har ett annat förslag</a:t>
            </a:r>
            <a:endParaRPr lang="sv-FI" sz="3000">
              <a:latin typeface="Poppins"/>
              <a:cs typeface="Poppins"/>
            </a:endParaRPr>
          </a:p>
        </p:txBody>
      </p:sp>
      <p:pic>
        <p:nvPicPr>
          <p:cNvPr id="4" name="Bildobjekt 3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74626A59-70BE-2720-6276-3F56E15EE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36712" y="46225"/>
            <a:ext cx="13716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25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192F7-9D62-DCF4-BBBF-2BEDAB3F8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D8D0EE43-991F-4393-7053-9D7957E87285}"/>
              </a:ext>
            </a:extLst>
          </p:cNvPr>
          <p:cNvSpPr txBox="1"/>
          <p:nvPr/>
        </p:nvSpPr>
        <p:spPr>
          <a:xfrm>
            <a:off x="2667000" y="852330"/>
            <a:ext cx="8534400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v-FI"/>
            </a:defPPr>
            <a:lvl1pPr>
              <a:defRPr sz="3000" b="1"/>
            </a:lvl1pPr>
          </a:lstStyle>
          <a:p>
            <a:r>
              <a:rPr lang="sv-SE" dirty="0">
                <a:latin typeface="Poppins"/>
                <a:cs typeface="Poppins"/>
              </a:rPr>
              <a:t>En </a:t>
            </a:r>
            <a:r>
              <a:rPr lang="sv-SE" err="1">
                <a:latin typeface="Poppins"/>
                <a:cs typeface="Poppins"/>
              </a:rPr>
              <a:t>influencer</a:t>
            </a:r>
            <a:r>
              <a:rPr lang="sv-SE" dirty="0">
                <a:latin typeface="Poppins"/>
                <a:cs typeface="Poppins"/>
              </a:rPr>
              <a:t> </a:t>
            </a:r>
            <a:r>
              <a:rPr lang="sv-SE" err="1">
                <a:latin typeface="Poppins"/>
                <a:cs typeface="Poppins"/>
              </a:rPr>
              <a:t>vejpar</a:t>
            </a:r>
            <a:r>
              <a:rPr lang="sv-SE" dirty="0">
                <a:latin typeface="Poppins"/>
                <a:cs typeface="Poppins"/>
              </a:rPr>
              <a:t> i en video. Vad tänker du?</a:t>
            </a:r>
          </a:p>
          <a:p>
            <a:endParaRPr lang="sv-SE" dirty="0"/>
          </a:p>
          <a:p>
            <a:r>
              <a:rPr lang="sv-SE" b="0" dirty="0"/>
              <a:t>1.</a:t>
            </a:r>
            <a:r>
              <a:rPr lang="sv-SE" b="0" dirty="0">
                <a:latin typeface="Poppins"/>
                <a:cs typeface="Poppins"/>
              </a:rPr>
              <a:t> Jag tycker det är fel att visa sådant till unga</a:t>
            </a:r>
          </a:p>
          <a:p>
            <a:r>
              <a:rPr lang="sv-SE" b="0" dirty="0">
                <a:latin typeface="Poppins"/>
                <a:cs typeface="Poppins"/>
              </a:rPr>
              <a:t> </a:t>
            </a:r>
          </a:p>
          <a:p>
            <a:r>
              <a:rPr lang="sv-SE" b="0" dirty="0">
                <a:latin typeface="Poppins"/>
                <a:cs typeface="Poppins"/>
              </a:rPr>
              <a:t>2. Det känns som att </a:t>
            </a:r>
            <a:r>
              <a:rPr lang="sv-SE" b="0" err="1">
                <a:latin typeface="Poppins"/>
                <a:cs typeface="Poppins"/>
              </a:rPr>
              <a:t>influencern</a:t>
            </a:r>
            <a:r>
              <a:rPr lang="sv-SE" b="0" dirty="0">
                <a:latin typeface="Poppins"/>
                <a:cs typeface="Poppins"/>
              </a:rPr>
              <a:t> försöker påverka andra</a:t>
            </a:r>
          </a:p>
          <a:p>
            <a:endParaRPr lang="sv-SE" b="0" dirty="0">
              <a:latin typeface="Poppins"/>
              <a:cs typeface="Poppins"/>
            </a:endParaRPr>
          </a:p>
          <a:p>
            <a:r>
              <a:rPr lang="sv-SE" b="0" dirty="0">
                <a:latin typeface="Poppins"/>
                <a:cs typeface="Poppins"/>
              </a:rPr>
              <a:t>3. Jag blir nyfiken och vill veta mer</a:t>
            </a:r>
          </a:p>
          <a:p>
            <a:endParaRPr lang="sv-SE" b="0" dirty="0">
              <a:latin typeface="Poppins"/>
              <a:cs typeface="Poppins"/>
            </a:endParaRPr>
          </a:p>
          <a:p>
            <a:r>
              <a:rPr lang="sv-SE" b="0" dirty="0">
                <a:latin typeface="Poppins"/>
                <a:cs typeface="Poppins"/>
              </a:rPr>
              <a:t>4. Jag har ett annat förslag</a:t>
            </a:r>
          </a:p>
        </p:txBody>
      </p:sp>
      <p:pic>
        <p:nvPicPr>
          <p:cNvPr id="4" name="Bildobjekt 3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5F879957-3506-128C-39D6-67C044916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36712" y="46225"/>
            <a:ext cx="13716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24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3E77E-DD6E-6029-5A2B-739D41310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D1D1D521-3981-2F34-4E1E-82C65779419B}"/>
              </a:ext>
            </a:extLst>
          </p:cNvPr>
          <p:cNvSpPr txBox="1"/>
          <p:nvPr/>
        </p:nvSpPr>
        <p:spPr>
          <a:xfrm>
            <a:off x="2667000" y="852330"/>
            <a:ext cx="8534400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v-FI"/>
            </a:defPPr>
            <a:lvl1pPr>
              <a:defRPr sz="3000" b="1"/>
            </a:lvl1pPr>
          </a:lstStyle>
          <a:p>
            <a:pPr>
              <a:buNone/>
            </a:pPr>
            <a:r>
              <a:rPr lang="sv-SE" b="1" dirty="0">
                <a:latin typeface="Poppins"/>
                <a:cs typeface="Poppins"/>
              </a:rPr>
              <a:t>Vad kan du säga till en kompis som funderar på att börja </a:t>
            </a:r>
            <a:r>
              <a:rPr lang="sv-SE" b="1" err="1">
                <a:latin typeface="Poppins"/>
                <a:cs typeface="Poppins"/>
              </a:rPr>
              <a:t>vejpa</a:t>
            </a:r>
            <a:r>
              <a:rPr lang="sv-SE" b="1" dirty="0">
                <a:latin typeface="Poppins"/>
                <a:cs typeface="Poppins"/>
              </a:rPr>
              <a:t>?</a:t>
            </a:r>
          </a:p>
          <a:p>
            <a:pPr>
              <a:buNone/>
            </a:pP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b="0" dirty="0">
                <a:latin typeface="Poppins"/>
                <a:cs typeface="Poppins"/>
              </a:rPr>
              <a:t>"Det är inte värt riskerna för hälsan”</a:t>
            </a:r>
          </a:p>
          <a:p>
            <a:pPr marL="514350" indent="-514350">
              <a:buFont typeface="+mj-lt"/>
              <a:buAutoNum type="arabicPeriod"/>
            </a:pPr>
            <a:endParaRPr lang="sv-SE" b="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b="0" dirty="0">
                <a:latin typeface="Poppins"/>
                <a:cs typeface="Poppins"/>
              </a:rPr>
              <a:t>"Jag tycker du borde vänta tills du vet mer om hur det påverkar din kropp”</a:t>
            </a:r>
          </a:p>
          <a:p>
            <a:pPr marL="514350" indent="-514350">
              <a:buFont typeface="+mj-lt"/>
              <a:buAutoNum type="arabicPeriod"/>
            </a:pPr>
            <a:endParaRPr lang="sv-SE" b="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b="0" dirty="0">
                <a:latin typeface="Poppins"/>
                <a:cs typeface="Poppins"/>
              </a:rPr>
              <a:t>"Gör som du vill, men jag vill inte börja”</a:t>
            </a:r>
          </a:p>
          <a:p>
            <a:pPr marL="514350" indent="-514350">
              <a:buFont typeface="+mj-lt"/>
              <a:buAutoNum type="arabicPeriod"/>
            </a:pPr>
            <a:endParaRPr lang="sv-SE" b="0" dirty="0">
              <a:latin typeface="Poppins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b="0" dirty="0">
                <a:latin typeface="Poppins"/>
                <a:cs typeface="Poppins"/>
              </a:rPr>
              <a:t>Jag har ett annat förslag</a:t>
            </a:r>
          </a:p>
        </p:txBody>
      </p:sp>
      <p:pic>
        <p:nvPicPr>
          <p:cNvPr id="4" name="Bildobjekt 3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43B57434-A6B1-E70F-10C8-66035B26B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36712" y="46225"/>
            <a:ext cx="13716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59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Props1.xml><?xml version="1.0" encoding="utf-8"?>
<ds:datastoreItem xmlns:ds="http://schemas.openxmlformats.org/officeDocument/2006/customXml" ds:itemID="{11AE32D5-3A8A-40C4-B811-AD0FBC05FD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3c9caf-926e-46b4-ad4d-d40aa3b7619b"/>
    <ds:schemaRef ds:uri="a2dbb736-59a8-4798-93cb-5a03d1fa9f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7C3DC6-3950-4EE2-8C81-DA00B0A67B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680BD-1CFB-4417-81B1-B3620F95D5B2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a2dbb736-59a8-4798-93cb-5a03d1fa9f7b"/>
    <ds:schemaRef ds:uri="a33c9caf-926e-46b4-ad4d-d40aa3b761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593</Words>
  <Application>Microsoft Office PowerPoint</Application>
  <PresentationFormat>Bredbild</PresentationFormat>
  <Paragraphs>86</Paragraphs>
  <Slides>8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7" baseType="lpstr">
      <vt:lpstr>Aptos</vt:lpstr>
      <vt:lpstr>Aptos Display</vt:lpstr>
      <vt:lpstr>Arial</vt:lpstr>
      <vt:lpstr>Lora</vt:lpstr>
      <vt:lpstr>Lora Bold</vt:lpstr>
      <vt:lpstr>Montserrat Medium</vt:lpstr>
      <vt:lpstr>Open Sans Medium</vt:lpstr>
      <vt:lpstr>Poppins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65</cp:revision>
  <dcterms:created xsi:type="dcterms:W3CDTF">2024-08-28T12:19:01Z</dcterms:created>
  <dcterms:modified xsi:type="dcterms:W3CDTF">2026-08-11T11:43:04Z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0x010100016E6FC75F032141BDA9C71720FD40C0</vt:lpwstr>
  </property>
</Properties>
</file>