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56" r:id="rId5"/>
    <p:sldId id="297" r:id="rId6"/>
    <p:sldId id="264" r:id="rId7"/>
    <p:sldId id="267" r:id="rId8"/>
    <p:sldId id="273" r:id="rId9"/>
    <p:sldId id="274" r:id="rId10"/>
    <p:sldId id="275" r:id="rId11"/>
  </p:sldIdLst>
  <p:sldSz cx="12192000" cy="6858000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6600"/>
    <a:srgbClr val="D04C01"/>
    <a:srgbClr val="128F8B"/>
    <a:srgbClr val="0C617E"/>
    <a:srgbClr val="EA5B0C"/>
    <a:srgbClr val="EAA03B"/>
    <a:srgbClr val="01A99C"/>
    <a:srgbClr val="76C6C9"/>
    <a:srgbClr val="F9FAFA"/>
    <a:srgbClr val="2929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02" autoAdjust="0"/>
    <p:restoredTop sz="93447" autoAdjust="0"/>
  </p:normalViewPr>
  <p:slideViewPr>
    <p:cSldViewPr snapToGrid="0">
      <p:cViewPr varScale="1">
        <p:scale>
          <a:sx n="101" d="100"/>
          <a:sy n="101" d="100"/>
        </p:scale>
        <p:origin x="9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CABF83-0965-41AD-A894-220F5E0CD63D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FI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4ABE1-6E70-40A3-BE8C-C0B21CA8C0D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900621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Se sista bild för instruktioner</a:t>
            </a:r>
            <a:endParaRPr lang="sv-FI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4ABE1-6E70-40A3-BE8C-C0B21CA8C0DF}" type="slidenum">
              <a:rPr lang="sv-FI" smtClean="0"/>
              <a:t>2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4701118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4ABE1-6E70-40A3-BE8C-C0B21CA8C0DF}" type="slidenum">
              <a:rPr lang="sv-FI" smtClean="0"/>
              <a:t>3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243441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62311A6-53D3-F709-42E1-127AD91004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E925E33-2FD5-9869-8E18-B9EBB403F3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3072D9A-EE0B-7F36-A508-8510AB528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A62B86-DF11-2DFE-9B30-6628C4183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AC670BC-ED33-EBB7-1A16-908AB737A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570305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4EF0DC-8742-4DFA-BDE4-65A286CF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4172E12-3107-30B6-EA50-046472D1F1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B98F5B0-3EAF-BC47-D000-E326861F9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52B2784-48D7-7AE0-FC52-8E22BE3B3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08775B-723A-F1A0-5F98-A137C31E7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331090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DFE545F-46A3-0BA3-3FB9-E44B2AEB6F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47E7877-8315-512E-D660-8445DB01BF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17BB0BF-FB91-EE57-1528-C52A8E686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CC35FE6-FADE-05F3-BF2F-179F2BBE7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18621D0-3F8D-B448-6B1F-2573D5C28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999266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3B16E5-96DF-8512-2366-685545F4C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1AA3A17-4A07-E9F9-1C52-4808E615E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865E0E7-69C6-E4ED-02FD-6E8E95842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A82E9FE-8E79-9E98-F9DF-CEF44BAB0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8ECF3C2-3E5F-6285-D866-E388353E9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84973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0BF7B32-756B-607B-716F-E973BB5C9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DC747FC-E997-CAF2-415A-D799415D7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CE55091-0673-0A9C-B974-E7698FF0A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F16BFCC-90F8-CB91-860F-A0FFC2C31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7B2EA4-5F12-0DC7-8021-C3CDAF337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551387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09A516-5FCE-CB1B-A4BB-D19A3758C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8B13F6B-7E4A-132A-FFC5-D5B6DE475F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B7A882A-72F1-C4CB-6328-EE56D69DBC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6E5A6B7-233E-7A5D-DBF3-1BBC1518F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6B3AABB-5B80-E6CB-0C93-0344B5521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160CAA7-2F0C-2A02-8FBF-3F5E8642F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510403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BDA84C-B619-D5D4-35E4-2F60F8EE2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5E152D9-9DC8-0BAD-AC05-F0737E3DD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3688B08-9D8A-01A8-2DDF-CC2CA8EE30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42B34FE-9408-5EC4-4C8B-C690E5B773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11E766C-AB70-50EF-CC69-F49DD62E40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EFE6F96-DF79-53BA-F8D0-755C6042D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59A5A337-5696-AA6E-9D61-98F0492E9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05BE390-3EF4-1324-7032-301DE20C1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378734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293842-2B84-B680-36AE-4A90F3C49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E3DF765-A272-8BBE-58B3-2348E4921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4FC51BC-6B85-FF07-EA29-CA81E31E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B4AE91A-608F-0988-1EBD-53FDA4F2C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340531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9DC3564-FBC1-2809-C0DC-558291633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06532CC-975E-F7A5-C596-9D27DFFB7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5988E0A-6473-7B24-D557-7B8670263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208187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BADF84-4AAC-6967-4F89-4852B69DE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0EC5102-9423-4243-F7AD-A27722A3C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07D04E4-F8B1-E053-A949-8BEB490C3B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9087A95-7CFE-E2AE-D976-0B8AD666D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C296ABB-072C-C789-8128-867C8C85A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89B5404-D300-640F-93F7-BA2BD1B71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876709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3F73DA-B777-49F3-7F59-44BC572A2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C7535C0-955C-2535-40C0-722FC50C94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5DA5024-C388-B0AF-59A6-EC5A2C0684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55D5287-3974-E1DC-35E2-28787275E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18AF609-E125-3A62-BFF3-15E904907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1E8A35C-3AF4-263C-CD64-052652930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550125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42DFBDA-DCAB-B8F7-806A-3BFC6E3EC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C7E441-1F5F-3CEF-3472-F6451AEA5C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E22D5C6-EFE8-7171-5DAA-41C4010F2B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DE3EC7F-3F90-AA95-9364-8ADB681B8A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EFAE117-815B-0D3F-3BFC-0A6432C3B7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759627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>
            <a:off x="10222680" y="5975480"/>
            <a:ext cx="1283521" cy="393441"/>
          </a:xfrm>
          <a:custGeom>
            <a:avLst/>
            <a:gdLst/>
            <a:ahLst/>
            <a:cxnLst/>
            <a:rect l="l" t="t" r="r" b="b"/>
            <a:pathLst>
              <a:path w="1925281" h="590161">
                <a:moveTo>
                  <a:pt x="0" y="0"/>
                </a:moveTo>
                <a:lnTo>
                  <a:pt x="1925281" y="0"/>
                </a:lnTo>
                <a:lnTo>
                  <a:pt x="1925281" y="590162"/>
                </a:lnTo>
                <a:lnTo>
                  <a:pt x="0" y="5901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sv-FI" sz="1200"/>
          </a:p>
        </p:txBody>
      </p:sp>
      <p:sp>
        <p:nvSpPr>
          <p:cNvPr id="7" name="TextBox 7"/>
          <p:cNvSpPr txBox="1"/>
          <p:nvPr/>
        </p:nvSpPr>
        <p:spPr>
          <a:xfrm>
            <a:off x="685800" y="609601"/>
            <a:ext cx="5790361" cy="693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99"/>
              </a:lnSpc>
              <a:spcBef>
                <a:spcPct val="0"/>
              </a:spcBef>
            </a:pPr>
            <a:r>
              <a:rPr lang="en-US" sz="4050" b="1" err="1">
                <a:solidFill>
                  <a:srgbClr val="0C617E"/>
                </a:solidFill>
                <a:latin typeface="Poppins"/>
                <a:ea typeface="Montserrat Medium"/>
                <a:cs typeface="Poppins"/>
                <a:sym typeface="Montserrat Medium"/>
              </a:rPr>
              <a:t>Värderingsövningar</a:t>
            </a:r>
            <a:endParaRPr lang="en-US" sz="4050" b="1" err="1">
              <a:solidFill>
                <a:srgbClr val="0C617E"/>
              </a:solidFill>
              <a:latin typeface="Poppins"/>
              <a:ea typeface="Montserrat Medium"/>
              <a:cs typeface="Poppin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85800" y="1421865"/>
            <a:ext cx="8660225" cy="1218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54"/>
              </a:lnSpc>
              <a:spcBef>
                <a:spcPct val="0"/>
              </a:spcBef>
            </a:pP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Här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olika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typer av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värderingsövningar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Det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finns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inga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rätt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eller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fel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svar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Syftet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att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lyssna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tänka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och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respektera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olika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åsikter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endParaRPr lang="en-US" sz="12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>
              <a:lnSpc>
                <a:spcPts val="1554"/>
              </a:lnSpc>
              <a:spcBef>
                <a:spcPct val="0"/>
              </a:spcBef>
            </a:pP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Som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ledare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ska du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vara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neutral och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inte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ta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ställning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Ditt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jobb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att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skapa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trygghet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och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uppmuntra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reflektion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Alla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behöver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inte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prata, det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också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okej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att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bara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fundera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tyst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Det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tillåtet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att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byta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plats om man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ändrar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åsikt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endParaRPr lang="en-US" sz="12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>
              <a:lnSpc>
                <a:spcPts val="3832"/>
              </a:lnSpc>
              <a:spcBef>
                <a:spcPct val="0"/>
              </a:spcBef>
            </a:pPr>
            <a:endParaRPr lang="en-US" sz="1110" dirty="0">
              <a:solidFill>
                <a:srgbClr val="000000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85800" y="2403869"/>
            <a:ext cx="2895181" cy="3140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53"/>
              </a:lnSpc>
            </a:pPr>
            <a:r>
              <a:rPr lang="en-US" sz="1450" b="1" dirty="0">
                <a:solidFill>
                  <a:srgbClr val="128F8B"/>
                </a:solidFill>
                <a:latin typeface="Poppins"/>
                <a:ea typeface="Lora Bold"/>
                <a:cs typeface="Poppins"/>
                <a:sym typeface="Lora Bold"/>
              </a:rPr>
              <a:t>Fyra </a:t>
            </a:r>
            <a:r>
              <a:rPr lang="en-US" sz="1450" b="1" dirty="0" err="1">
                <a:solidFill>
                  <a:srgbClr val="128F8B"/>
                </a:solidFill>
                <a:latin typeface="Poppins"/>
                <a:ea typeface="Lora Bold"/>
                <a:cs typeface="Poppins"/>
                <a:sym typeface="Lora Bold"/>
              </a:rPr>
              <a:t>hörn</a:t>
            </a:r>
            <a:endParaRPr lang="en-US" sz="1450" b="1" dirty="0">
              <a:solidFill>
                <a:srgbClr val="128F8B"/>
              </a:solidFill>
              <a:latin typeface="Poppins"/>
              <a:ea typeface="Lora Bold"/>
              <a:cs typeface="Poppins"/>
            </a:endParaRPr>
          </a:p>
          <a:p>
            <a:pPr algn="just">
              <a:lnSpc>
                <a:spcPts val="1493"/>
              </a:lnSpc>
            </a:pPr>
            <a:endParaRPr lang="en-US" sz="1466" dirty="0">
              <a:solidFill>
                <a:srgbClr val="EA5B0C"/>
              </a:solidFill>
              <a:latin typeface="Lora Bold"/>
              <a:ea typeface="Lora Bold"/>
              <a:cs typeface="Lora Bold"/>
              <a:sym typeface="Lora Bold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Markera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fyra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hörn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i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klassrummet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med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siffrorna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1 – 4.</a:t>
            </a:r>
            <a:endParaRPr lang="en-US" sz="12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Läs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en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fråga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med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fyra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svarsalternativ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och visa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vilket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hörn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som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motsvarar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vilket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svar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2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Deltagarna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går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till det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hörn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som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motsvarar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deras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val. </a:t>
            </a:r>
            <a:endParaRPr lang="en-US" sz="12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som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vill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får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motivera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sitt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val. Man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får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byta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hörn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om man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ändrar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åsikt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2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Reflektera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kort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tillsammans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Läs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nästa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fråga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och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upprepa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2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>
              <a:lnSpc>
                <a:spcPts val="1813"/>
              </a:lnSpc>
            </a:pPr>
            <a:endParaRPr lang="en-US" sz="1200" b="1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068078" y="2311602"/>
            <a:ext cx="2898883" cy="33171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053"/>
              </a:lnSpc>
            </a:pPr>
            <a:r>
              <a:rPr lang="en-US" sz="1450" b="1" dirty="0" err="1">
                <a:solidFill>
                  <a:srgbClr val="D04C01"/>
                </a:solidFill>
                <a:latin typeface="Poppins"/>
                <a:ea typeface="Lora Bold"/>
                <a:cs typeface="Poppins"/>
                <a:sym typeface="Lora Bold"/>
              </a:rPr>
              <a:t>Linjen</a:t>
            </a:r>
            <a:endParaRPr lang="en-US" sz="1450" b="1" dirty="0">
              <a:solidFill>
                <a:srgbClr val="D04C01"/>
              </a:solidFill>
              <a:latin typeface="Poppins"/>
              <a:ea typeface="Lora Bold"/>
              <a:cs typeface="Poppins"/>
              <a:sym typeface="Lora Bold"/>
            </a:endParaRPr>
          </a:p>
          <a:p>
            <a:pPr algn="just">
              <a:lnSpc>
                <a:spcPts val="1621"/>
              </a:lnSpc>
            </a:pPr>
            <a:endParaRPr lang="en-US" sz="1466" b="1" dirty="0">
              <a:solidFill>
                <a:srgbClr val="EA5B0C"/>
              </a:solidFill>
              <a:latin typeface="Lora Bold"/>
              <a:ea typeface="Lora Bold"/>
              <a:cs typeface="Lora Bold"/>
              <a:sym typeface="Lora Bold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Deltagarna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ställer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sig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längs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en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tänkt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linje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: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ena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änden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betyder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håller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med och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andra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betyder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håller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inte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med.</a:t>
            </a:r>
            <a:endParaRPr lang="en-US" sz="1200" dirty="0">
              <a:solidFill>
                <a:srgbClr val="000000"/>
              </a:solidFill>
              <a:latin typeface="Open Sans Medium"/>
              <a:ea typeface="Open Sans Medium"/>
              <a:cs typeface="Open Sans Medium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Läs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ett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påstående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och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tydliggör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linjens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ändar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.</a:t>
            </a:r>
            <a:endParaRPr lang="en-US" sz="1200" dirty="0">
              <a:solidFill>
                <a:srgbClr val="000000"/>
              </a:solidFill>
              <a:latin typeface="Open Sans Medium"/>
              <a:ea typeface="Open Sans Medium"/>
              <a:cs typeface="Open Sans Medium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Deltagarna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ställer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sig vid det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alternativet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de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håller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med om,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även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mitt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emellan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går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bra.</a:t>
            </a:r>
            <a:endParaRPr lang="en-US" sz="1200" dirty="0">
              <a:solidFill>
                <a:srgbClr val="000000"/>
              </a:solidFill>
              <a:latin typeface="Open Sans Medium"/>
              <a:ea typeface="Open Sans Medium"/>
              <a:cs typeface="Open Sans Medium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De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som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vill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får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förklara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sin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ståndpunkt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. Man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får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även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byta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plats under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diskussionen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om man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vill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.</a:t>
            </a:r>
            <a:endParaRPr lang="en-US" sz="1200" dirty="0">
              <a:solidFill>
                <a:srgbClr val="000000"/>
              </a:solidFill>
              <a:latin typeface="Open Sans Medium"/>
              <a:ea typeface="Open Sans Medium"/>
              <a:cs typeface="Open Sans Medium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Diskutera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tillsammans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.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Läs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nästa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påstående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och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upprepa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.</a:t>
            </a:r>
            <a:endParaRPr lang="en-US" sz="1200" dirty="0">
              <a:solidFill>
                <a:srgbClr val="000000"/>
              </a:solidFill>
              <a:latin typeface="Open Sans Medium"/>
              <a:ea typeface="Open Sans Medium"/>
              <a:cs typeface="Open Sans Medium"/>
            </a:endParaRPr>
          </a:p>
          <a:p>
            <a:pPr algn="ctr">
              <a:lnSpc>
                <a:spcPts val="1493"/>
              </a:lnSpc>
              <a:spcBef>
                <a:spcPct val="0"/>
              </a:spcBef>
            </a:pPr>
            <a:endParaRPr lang="en-US" sz="1066" b="1" dirty="0">
              <a:solidFill>
                <a:srgbClr val="000000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561776" y="2311603"/>
            <a:ext cx="3183367" cy="37371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53"/>
              </a:lnSpc>
              <a:spcBef>
                <a:spcPct val="0"/>
              </a:spcBef>
            </a:pPr>
            <a:r>
              <a:rPr lang="en-US" sz="1450" b="1" dirty="0">
                <a:solidFill>
                  <a:srgbClr val="D66600"/>
                </a:solidFill>
                <a:latin typeface="Lora Bold"/>
                <a:ea typeface="Lora Bold"/>
                <a:cs typeface="Lora Bold"/>
                <a:sym typeface="Lora Bold"/>
              </a:rPr>
              <a:t>Heta stolen </a:t>
            </a:r>
          </a:p>
          <a:p>
            <a:pPr algn="just">
              <a:lnSpc>
                <a:spcPts val="1642"/>
              </a:lnSpc>
            </a:pPr>
            <a:endParaRPr lang="en-US" sz="1466" b="1" dirty="0">
              <a:solidFill>
                <a:srgbClr val="EA5B0C"/>
              </a:solidFill>
              <a:latin typeface="Lora Bold"/>
              <a:ea typeface="Lora Bold"/>
              <a:cs typeface="Lora Bold"/>
              <a:sym typeface="Lora Bold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Sitt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på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stolar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i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en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ring och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lämna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en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stol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tom.</a:t>
            </a:r>
            <a:endParaRPr lang="en-US" sz="12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Läs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ett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påstående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Deltagarna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visar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vad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de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tycker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: </a:t>
            </a:r>
            <a:endParaRPr lang="en-US" sz="12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06705" lvl="2">
              <a:lnSpc>
                <a:spcPts val="1599"/>
              </a:lnSpc>
            </a:pP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	Ja: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reser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sig och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byter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stol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endParaRPr lang="en-US" sz="12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06705" lvl="2">
              <a:lnSpc>
                <a:spcPts val="1599"/>
              </a:lnSpc>
            </a:pP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	Nej: sitter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kvar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endParaRPr lang="en-US" sz="12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06705" lvl="2">
              <a:lnSpc>
                <a:spcPts val="1599"/>
              </a:lnSpc>
            </a:pP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	Kanske: sitter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kvar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med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armarna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i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kors.</a:t>
            </a:r>
            <a:endParaRPr lang="en-US" sz="12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Diskutera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kort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tillsammans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utan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att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kommentera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andras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val.</a:t>
            </a:r>
            <a:endParaRPr lang="en-US" sz="12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Uppmuntra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att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ändra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sig om man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vill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och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fördela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ordet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jämnt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mellan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eleverna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2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Gå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vidare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till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nästa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påstående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när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diskussionen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avtar</a:t>
            </a:r>
            <a:r>
              <a:rPr lang="en-US" sz="105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.</a:t>
            </a:r>
            <a:endParaRPr lang="en-US" sz="1050" dirty="0">
              <a:solidFill>
                <a:srgbClr val="000000"/>
              </a:solidFill>
              <a:latin typeface="Open Sans Medium"/>
              <a:ea typeface="Open Sans Medium"/>
              <a:cs typeface="Open Sans Medium"/>
            </a:endParaRPr>
          </a:p>
          <a:p>
            <a:pPr algn="ctr">
              <a:lnSpc>
                <a:spcPts val="1642"/>
              </a:lnSpc>
            </a:pPr>
            <a:endParaRPr lang="en-US" sz="1066" b="1" dirty="0">
              <a:solidFill>
                <a:srgbClr val="000000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pic>
        <p:nvPicPr>
          <p:cNvPr id="12" name="Bildobjekt 11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3E21B758-2B2A-AD0C-EB81-FB41BD4350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6697" y="62193"/>
            <a:ext cx="1362075" cy="6800850"/>
          </a:xfrm>
          <a:prstGeom prst="rect">
            <a:avLst/>
          </a:prstGeom>
        </p:spPr>
      </p:pic>
      <p:pic>
        <p:nvPicPr>
          <p:cNvPr id="13" name="Bildobjekt 12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AFA01DAF-F011-D9D6-8541-D3199497F4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2441" y="5842826"/>
            <a:ext cx="1781736" cy="64081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4"/>
          <p:cNvSpPr txBox="1"/>
          <p:nvPr/>
        </p:nvSpPr>
        <p:spPr>
          <a:xfrm>
            <a:off x="8599634" y="5763260"/>
            <a:ext cx="2589597" cy="406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360"/>
              </a:lnSpc>
              <a:spcBef>
                <a:spcPct val="0"/>
              </a:spcBef>
            </a:pPr>
            <a:r>
              <a:rPr lang="en-US" sz="2399">
                <a:solidFill>
                  <a:srgbClr val="FFFFFF"/>
                </a:solidFill>
                <a:latin typeface="Lora"/>
                <a:ea typeface="Lora"/>
                <a:cs typeface="Lora"/>
                <a:sym typeface="Lora"/>
              </a:rPr>
              <a:t>X.X.2025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F69350-81C6-F4A9-0996-E87DA7AF4BFE}"/>
              </a:ext>
            </a:extLst>
          </p:cNvPr>
          <p:cNvSpPr txBox="1"/>
          <p:nvPr/>
        </p:nvSpPr>
        <p:spPr>
          <a:xfrm>
            <a:off x="1051610" y="3758656"/>
            <a:ext cx="10090112" cy="14465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5400" b="1" dirty="0" err="1">
                <a:solidFill>
                  <a:srgbClr val="EA5B0C"/>
                </a:solidFill>
                <a:latin typeface="Poppins"/>
                <a:ea typeface="Montserrat Medium"/>
                <a:cs typeface="Poppins"/>
                <a:sym typeface="Montserrat Medium"/>
              </a:rPr>
              <a:t>Värderingsövning</a:t>
            </a:r>
            <a:r>
              <a:rPr lang="en-US" sz="5400" b="1" dirty="0">
                <a:solidFill>
                  <a:srgbClr val="EA5B0C"/>
                </a:solidFill>
                <a:latin typeface="Poppins"/>
                <a:ea typeface="Montserrat Medium"/>
                <a:cs typeface="Poppins"/>
                <a:sym typeface="Montserrat Medium"/>
              </a:rPr>
              <a:t> – 4 </a:t>
            </a:r>
            <a:r>
              <a:rPr lang="en-US" sz="5400" b="1" dirty="0" err="1">
                <a:solidFill>
                  <a:srgbClr val="EA5B0C"/>
                </a:solidFill>
                <a:latin typeface="Poppins"/>
                <a:ea typeface="Montserrat Medium"/>
                <a:cs typeface="Poppins"/>
                <a:sym typeface="Montserrat Medium"/>
              </a:rPr>
              <a:t>hörn</a:t>
            </a:r>
            <a:endParaRPr lang="en-US" sz="5400" b="1" dirty="0">
              <a:solidFill>
                <a:srgbClr val="EA5B0C"/>
              </a:solidFill>
              <a:latin typeface="Poppins"/>
              <a:ea typeface="Montserrat Medium"/>
              <a:cs typeface="Poppins"/>
            </a:endParaRPr>
          </a:p>
          <a:p>
            <a:pPr algn="ctr">
              <a:spcBef>
                <a:spcPct val="0"/>
              </a:spcBef>
            </a:pPr>
            <a:r>
              <a:rPr lang="en-US" sz="4000" b="1" dirty="0" err="1">
                <a:solidFill>
                  <a:srgbClr val="EA5B0C"/>
                </a:solidFill>
                <a:latin typeface="Poppins"/>
                <a:ea typeface="Montserrat Medium"/>
                <a:cs typeface="Poppins"/>
                <a:sym typeface="Montserrat Medium"/>
              </a:rPr>
              <a:t>Energidrycker</a:t>
            </a:r>
            <a:endParaRPr lang="en-US" sz="4000" b="1" dirty="0">
              <a:solidFill>
                <a:srgbClr val="EA5B0C"/>
              </a:solidFill>
              <a:latin typeface="Poppins"/>
              <a:ea typeface="Montserrat Medium"/>
              <a:cs typeface="Poppins"/>
              <a:sym typeface="Montserrat Medium"/>
            </a:endParaRPr>
          </a:p>
        </p:txBody>
      </p:sp>
      <p:pic>
        <p:nvPicPr>
          <p:cNvPr id="17" name="Bildobjekt 16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30748C1A-D7AE-8D8F-CAE5-66BD6DF4C3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1918" y="-4556"/>
            <a:ext cx="1362075" cy="6800850"/>
          </a:xfrm>
          <a:prstGeom prst="rect">
            <a:avLst/>
          </a:prstGeom>
        </p:spPr>
      </p:pic>
      <p:pic>
        <p:nvPicPr>
          <p:cNvPr id="19" name="Bildobjekt 18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B77FCCFD-051E-B22B-CD4A-0232A96CB6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3565" y="1226328"/>
            <a:ext cx="6835914" cy="2384387"/>
          </a:xfrm>
          <a:prstGeom prst="rect">
            <a:avLst/>
          </a:prstGeom>
        </p:spPr>
      </p:pic>
      <p:pic>
        <p:nvPicPr>
          <p:cNvPr id="20" name="Bildobjekt 19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759B622E-F30C-3A39-1982-AD41CCA6F2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184083" y="28575"/>
            <a:ext cx="1362075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237C2FF9-B599-360C-039D-5F0D318C81C2}"/>
              </a:ext>
            </a:extLst>
          </p:cNvPr>
          <p:cNvSpPr txBox="1"/>
          <p:nvPr/>
        </p:nvSpPr>
        <p:spPr>
          <a:xfrm>
            <a:off x="2688769" y="1143000"/>
            <a:ext cx="8501743" cy="517064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3000" b="1" dirty="0">
                <a:latin typeface="Poppins"/>
                <a:cs typeface="Poppins"/>
              </a:rPr>
              <a:t>Varför tror du att folk dricker energidrycker?</a:t>
            </a:r>
          </a:p>
          <a:p>
            <a:endParaRPr lang="sv-SE" sz="3000" dirty="0">
              <a:latin typeface="Poppins"/>
              <a:cs typeface="Poppins"/>
            </a:endParaRPr>
          </a:p>
          <a:p>
            <a:r>
              <a:rPr lang="sv-SE" sz="3000" dirty="0">
                <a:latin typeface="Poppins"/>
                <a:cs typeface="Poppins"/>
              </a:rPr>
              <a:t>1. Deras kompisar dricker energidrycker</a:t>
            </a:r>
          </a:p>
          <a:p>
            <a:pPr marL="514350" indent="-514350">
              <a:buAutoNum type="arabicPeriod"/>
            </a:pPr>
            <a:endParaRPr lang="sv-SE" sz="3000" dirty="0">
              <a:latin typeface="Poppins"/>
              <a:cs typeface="Poppins"/>
            </a:endParaRPr>
          </a:p>
          <a:p>
            <a:r>
              <a:rPr lang="sv-SE" sz="3000" dirty="0">
                <a:latin typeface="Poppins"/>
                <a:cs typeface="Poppins"/>
              </a:rPr>
              <a:t>2. De tycker det är coolt att dricka energidrycker</a:t>
            </a:r>
          </a:p>
          <a:p>
            <a:endParaRPr lang="sv-SE" sz="3000" dirty="0">
              <a:latin typeface="Poppins"/>
              <a:cs typeface="Poppins"/>
            </a:endParaRPr>
          </a:p>
          <a:p>
            <a:r>
              <a:rPr lang="sv-SE" sz="3000" dirty="0">
                <a:latin typeface="Poppins"/>
                <a:cs typeface="Poppins"/>
              </a:rPr>
              <a:t>3. De vill bli piggare</a:t>
            </a:r>
          </a:p>
          <a:p>
            <a:endParaRPr lang="sv-SE" sz="3000" dirty="0">
              <a:latin typeface="Poppins"/>
              <a:cs typeface="Poppins"/>
            </a:endParaRPr>
          </a:p>
          <a:p>
            <a:r>
              <a:rPr lang="sv-SE" sz="3000" dirty="0">
                <a:latin typeface="Poppins"/>
                <a:cs typeface="Poppins"/>
              </a:rPr>
              <a:t>4. Du har ett annat alternativ</a:t>
            </a:r>
          </a:p>
        </p:txBody>
      </p:sp>
      <p:pic>
        <p:nvPicPr>
          <p:cNvPr id="5" name="Bildobjekt 4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A4606758-3DC4-C3EB-8BD1-B2178C3C36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184083" y="28575"/>
            <a:ext cx="1362075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997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D6537A5C-C840-24B5-A9D8-18DB8F47B9DE}"/>
              </a:ext>
            </a:extLst>
          </p:cNvPr>
          <p:cNvSpPr txBox="1"/>
          <p:nvPr/>
        </p:nvSpPr>
        <p:spPr>
          <a:xfrm>
            <a:off x="2358573" y="843677"/>
            <a:ext cx="9572170" cy="517064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3000" b="1" dirty="0">
                <a:latin typeface="Poppins"/>
                <a:cs typeface="Poppins"/>
              </a:rPr>
              <a:t>Någon räcker fram energidryck åt dig men du vill inte ha, vad gör du?</a:t>
            </a:r>
          </a:p>
          <a:p>
            <a:endParaRPr lang="sv-SE" sz="3000" dirty="0">
              <a:latin typeface="Poppins"/>
              <a:cs typeface="Poppins"/>
            </a:endParaRPr>
          </a:p>
          <a:p>
            <a:r>
              <a:rPr lang="sv-SE" sz="3000" dirty="0">
                <a:latin typeface="Poppins"/>
                <a:cs typeface="Poppins"/>
              </a:rPr>
              <a:t>1. Jag svarar att jag inte vill ha </a:t>
            </a:r>
          </a:p>
          <a:p>
            <a:pPr marL="514350" indent="-514350">
              <a:buAutoNum type="arabicPeriod"/>
            </a:pPr>
            <a:endParaRPr lang="sv-SE" sz="3000" dirty="0">
              <a:latin typeface="Poppins"/>
              <a:cs typeface="Poppins"/>
            </a:endParaRPr>
          </a:p>
          <a:p>
            <a:r>
              <a:rPr lang="sv-SE" sz="3000" dirty="0">
                <a:latin typeface="Poppins"/>
                <a:cs typeface="Poppins"/>
              </a:rPr>
              <a:t>2. Jag tar emot energidrycken och bara låtsas dricka</a:t>
            </a:r>
          </a:p>
          <a:p>
            <a:endParaRPr lang="sv-SE" sz="3000" dirty="0">
              <a:latin typeface="Poppins"/>
              <a:cs typeface="Poppins"/>
            </a:endParaRPr>
          </a:p>
          <a:p>
            <a:r>
              <a:rPr lang="sv-SE" sz="3000" dirty="0">
                <a:latin typeface="Poppins"/>
                <a:cs typeface="Poppins"/>
              </a:rPr>
              <a:t>3. Jag går därifrån</a:t>
            </a:r>
          </a:p>
          <a:p>
            <a:endParaRPr lang="sv-SE" sz="3000" dirty="0">
              <a:latin typeface="Poppins"/>
              <a:cs typeface="Poppins"/>
            </a:endParaRPr>
          </a:p>
          <a:p>
            <a:r>
              <a:rPr lang="sv-SE" sz="3000" dirty="0">
                <a:latin typeface="Poppins"/>
                <a:cs typeface="Poppins"/>
              </a:rPr>
              <a:t>4. Jag har ett annat förslag</a:t>
            </a:r>
            <a:endParaRPr lang="sv-FI" sz="3000">
              <a:latin typeface="Poppins"/>
              <a:cs typeface="Poppins"/>
            </a:endParaRPr>
          </a:p>
        </p:txBody>
      </p:sp>
      <p:pic>
        <p:nvPicPr>
          <p:cNvPr id="5" name="Bildobjekt 4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B7376A8B-9458-128E-7E99-CCD4DB57E1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184083" y="28575"/>
            <a:ext cx="1362075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996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237C2FF9-B599-360C-039D-5F0D318C81C2}"/>
              </a:ext>
            </a:extLst>
          </p:cNvPr>
          <p:cNvSpPr txBox="1"/>
          <p:nvPr/>
        </p:nvSpPr>
        <p:spPr>
          <a:xfrm>
            <a:off x="2246161" y="511292"/>
            <a:ext cx="9553795" cy="609397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3000" b="1" dirty="0">
                <a:latin typeface="Poppins"/>
                <a:cs typeface="Poppins"/>
              </a:rPr>
              <a:t>Tycker du att åldersrekommendationen 15 år för energidrycker borde bli en åldersgräns?</a:t>
            </a:r>
          </a:p>
          <a:p>
            <a:endParaRPr lang="sv-SE" sz="3000" b="1" dirty="0">
              <a:latin typeface="Poppins"/>
              <a:cs typeface="Poppins"/>
            </a:endParaRPr>
          </a:p>
          <a:p>
            <a:r>
              <a:rPr lang="sv-SE" sz="3000" dirty="0">
                <a:latin typeface="Poppins"/>
                <a:cs typeface="Poppins"/>
              </a:rPr>
              <a:t>1. Nej, det är bra som det är nu med en rekommendation</a:t>
            </a:r>
          </a:p>
          <a:p>
            <a:pPr marL="514350" indent="-514350">
              <a:buAutoNum type="arabicPeriod"/>
            </a:pPr>
            <a:endParaRPr lang="sv-SE" sz="3000" dirty="0">
              <a:latin typeface="Poppins"/>
              <a:cs typeface="Poppins"/>
            </a:endParaRPr>
          </a:p>
          <a:p>
            <a:r>
              <a:rPr lang="sv-SE" sz="3000" dirty="0">
                <a:latin typeface="Poppins"/>
                <a:cs typeface="Poppins"/>
              </a:rPr>
              <a:t>2. Ja, det borde vara lag och en åldersgräns på 15 år</a:t>
            </a:r>
          </a:p>
          <a:p>
            <a:endParaRPr lang="sv-SE" sz="3000" dirty="0">
              <a:latin typeface="Poppins"/>
              <a:cs typeface="Poppins"/>
            </a:endParaRPr>
          </a:p>
          <a:p>
            <a:r>
              <a:rPr lang="sv-SE" sz="3000" dirty="0">
                <a:latin typeface="Poppins"/>
                <a:cs typeface="Poppins"/>
              </a:rPr>
              <a:t>3. Jag tycker det borde vara en åldersgräns på 18 år</a:t>
            </a:r>
          </a:p>
          <a:p>
            <a:endParaRPr lang="sv-SE" sz="3000" dirty="0">
              <a:latin typeface="Poppins"/>
              <a:cs typeface="Poppins"/>
            </a:endParaRPr>
          </a:p>
          <a:p>
            <a:r>
              <a:rPr lang="sv-SE" sz="3000" dirty="0">
                <a:latin typeface="Poppins"/>
                <a:cs typeface="Poppins"/>
              </a:rPr>
              <a:t>4. Jag har ett annat förslag </a:t>
            </a:r>
          </a:p>
        </p:txBody>
      </p:sp>
      <p:pic>
        <p:nvPicPr>
          <p:cNvPr id="5" name="Bildobjekt 4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D89DE83E-41B8-CCAB-2045-00C58DEFBD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184083" y="28575"/>
            <a:ext cx="1362075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739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8AFA69-C85D-2D6B-A8E7-5CE16857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7D6B2AD4-F113-7798-9399-0BB7D44F0978}"/>
              </a:ext>
            </a:extLst>
          </p:cNvPr>
          <p:cNvSpPr txBox="1"/>
          <p:nvPr/>
        </p:nvSpPr>
        <p:spPr>
          <a:xfrm>
            <a:off x="2181004" y="791481"/>
            <a:ext cx="9553795" cy="55092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buNone/>
            </a:pPr>
            <a:r>
              <a:rPr lang="sv-SE" sz="3200" b="1" dirty="0">
                <a:latin typeface="Poppins"/>
                <a:cs typeface="Poppins"/>
              </a:rPr>
              <a:t>En förebild på nätet gör reklam för en energidryck. Vad tänker du?</a:t>
            </a:r>
          </a:p>
          <a:p>
            <a:pPr marL="514350" indent="-514350">
              <a:buFont typeface="+mj-lt"/>
              <a:buAutoNum type="arabicPeriod"/>
            </a:pPr>
            <a:endParaRPr lang="sv-SE" sz="3200" dirty="0">
              <a:latin typeface="Poppins"/>
              <a:cs typeface="Poppins"/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sz="3200" dirty="0">
                <a:latin typeface="Poppins"/>
                <a:cs typeface="Poppins"/>
              </a:rPr>
              <a:t>Jag tänker inte så mycket på det</a:t>
            </a:r>
          </a:p>
          <a:p>
            <a:pPr marL="514350" indent="-514350">
              <a:buFont typeface="+mj-lt"/>
              <a:buAutoNum type="arabicPeriod"/>
            </a:pPr>
            <a:endParaRPr lang="sv-SE" sz="3200" dirty="0">
              <a:latin typeface="Poppins"/>
              <a:cs typeface="Poppins"/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sz="3200" dirty="0">
                <a:latin typeface="Poppins"/>
                <a:cs typeface="Poppins"/>
              </a:rPr>
              <a:t>Det är inte så smart att göra reklam för något som barn inte borde dricka</a:t>
            </a:r>
          </a:p>
          <a:p>
            <a:pPr marL="514350" indent="-514350">
              <a:buFont typeface="+mj-lt"/>
              <a:buAutoNum type="arabicPeriod"/>
            </a:pPr>
            <a:endParaRPr lang="sv-SE" sz="3200" dirty="0">
              <a:latin typeface="Poppins"/>
              <a:cs typeface="Poppins"/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sz="3200" dirty="0">
                <a:latin typeface="Poppins"/>
                <a:cs typeface="Poppins"/>
              </a:rPr>
              <a:t>Jag vill också prova drycken</a:t>
            </a:r>
          </a:p>
          <a:p>
            <a:pPr marL="514350" indent="-514350">
              <a:buFont typeface="+mj-lt"/>
              <a:buAutoNum type="arabicPeriod"/>
            </a:pPr>
            <a:endParaRPr lang="sv-SE" sz="3200" dirty="0">
              <a:latin typeface="Poppins"/>
              <a:cs typeface="Poppins"/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sz="3200" dirty="0">
                <a:latin typeface="Poppins"/>
                <a:cs typeface="Poppins"/>
              </a:rPr>
              <a:t>Jag har ett annat förslag</a:t>
            </a:r>
          </a:p>
        </p:txBody>
      </p:sp>
      <p:pic>
        <p:nvPicPr>
          <p:cNvPr id="5" name="Bildobjekt 4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1B0F7EC3-B354-6D13-63F7-29EE444E6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184083" y="28575"/>
            <a:ext cx="1362075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696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58BFB6-5FB2-FBA9-A40B-19E639392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FBE17298-F79B-853F-4C56-8261709A89EE}"/>
              </a:ext>
            </a:extLst>
          </p:cNvPr>
          <p:cNvSpPr txBox="1"/>
          <p:nvPr/>
        </p:nvSpPr>
        <p:spPr>
          <a:xfrm>
            <a:off x="2181004" y="791481"/>
            <a:ext cx="9553795" cy="50167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buNone/>
            </a:pPr>
            <a:r>
              <a:rPr lang="sv-SE" sz="3200" b="1" dirty="0">
                <a:latin typeface="Poppins"/>
                <a:cs typeface="Poppins"/>
              </a:rPr>
              <a:t>En kompis säger att man blir superpigg av energidryck. Vad tänker du?</a:t>
            </a:r>
          </a:p>
          <a:p>
            <a:pPr>
              <a:buNone/>
            </a:pPr>
            <a:endParaRPr lang="sv-SE" sz="3200" dirty="0">
              <a:latin typeface="Poppins"/>
              <a:cs typeface="Poppins"/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sz="3200" dirty="0">
                <a:latin typeface="Poppins"/>
                <a:cs typeface="Poppins"/>
              </a:rPr>
              <a:t>Det låter spännande</a:t>
            </a:r>
          </a:p>
          <a:p>
            <a:pPr marL="514350" indent="-514350">
              <a:buFont typeface="+mj-lt"/>
              <a:buAutoNum type="arabicPeriod"/>
            </a:pPr>
            <a:endParaRPr lang="sv-SE" sz="3200" dirty="0">
              <a:latin typeface="Poppins"/>
              <a:cs typeface="Poppins"/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sz="3200" dirty="0">
                <a:latin typeface="Poppins"/>
                <a:cs typeface="Poppins"/>
              </a:rPr>
              <a:t>Jag tror inte det är så bra för barn</a:t>
            </a:r>
          </a:p>
          <a:p>
            <a:pPr marL="514350" indent="-514350">
              <a:buFont typeface="+mj-lt"/>
              <a:buAutoNum type="arabicPeriod"/>
            </a:pPr>
            <a:endParaRPr lang="sv-SE" sz="3200" dirty="0">
              <a:latin typeface="Poppins"/>
              <a:cs typeface="Poppins"/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sz="3200" dirty="0">
                <a:latin typeface="Poppins"/>
                <a:cs typeface="Poppins"/>
              </a:rPr>
              <a:t>Jag vet inte, jag </a:t>
            </a:r>
            <a:r>
              <a:rPr lang="sv-SE" sz="3200">
                <a:latin typeface="Poppins"/>
                <a:cs typeface="Poppins"/>
              </a:rPr>
              <a:t>vill gärna veta mera </a:t>
            </a:r>
          </a:p>
          <a:p>
            <a:pPr marL="514350" indent="-514350">
              <a:buFont typeface="+mj-lt"/>
              <a:buAutoNum type="arabicPeriod"/>
            </a:pPr>
            <a:endParaRPr lang="sv-SE" sz="3200" dirty="0">
              <a:latin typeface="Poppins"/>
              <a:cs typeface="Poppins"/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sz="3200" dirty="0">
                <a:latin typeface="Poppins"/>
                <a:cs typeface="Poppins"/>
              </a:rPr>
              <a:t>Jag har ett annat förslag</a:t>
            </a:r>
          </a:p>
        </p:txBody>
      </p:sp>
      <p:pic>
        <p:nvPicPr>
          <p:cNvPr id="5" name="Bildobjekt 4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689C08D9-6E6D-44D3-4550-29BB1B37A2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184083" y="28575"/>
            <a:ext cx="1362075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951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16E6FC75F032141BDA9C71720FD40C0" ma:contentTypeVersion="16" ma:contentTypeDescription="Skapa ett nytt dokument." ma:contentTypeScope="" ma:versionID="6f50a6d758cb078dec201d0d3e9926db">
  <xsd:schema xmlns:xsd="http://www.w3.org/2001/XMLSchema" xmlns:xs="http://www.w3.org/2001/XMLSchema" xmlns:p="http://schemas.microsoft.com/office/2006/metadata/properties" xmlns:ns2="a33c9caf-926e-46b4-ad4d-d40aa3b7619b" xmlns:ns3="a2dbb736-59a8-4798-93cb-5a03d1fa9f7b" targetNamespace="http://schemas.microsoft.com/office/2006/metadata/properties" ma:root="true" ma:fieldsID="99fc4be400e12b2c9a0cc34198f5b099" ns2:_="" ns3:_="">
    <xsd:import namespace="a33c9caf-926e-46b4-ad4d-d40aa3b7619b"/>
    <xsd:import namespace="a2dbb736-59a8-4798-93cb-5a03d1fa9f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3c9caf-926e-46b4-ad4d-d40aa3b761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Bildmarkeringar" ma:readOnly="false" ma:fieldId="{5cf76f15-5ced-4ddc-b409-7134ff3c332f}" ma:taxonomyMulti="true" ma:sspId="86b23c3f-5f61-4af7-9c5e-bdd0525bb9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dbb736-59a8-4798-93cb-5a03d1fa9f7b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022d6c5-c43d-492e-8258-27e587eecba7}" ma:internalName="TaxCatchAll" ma:showField="CatchAllData" ma:web="a2dbb736-59a8-4798-93cb-5a03d1fa9f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33c9caf-926e-46b4-ad4d-d40aa3b7619b">
      <Terms xmlns="http://schemas.microsoft.com/office/infopath/2007/PartnerControls"/>
    </lcf76f155ced4ddcb4097134ff3c332f>
    <TaxCatchAll xmlns="a2dbb736-59a8-4798-93cb-5a03d1fa9f7b" xsi:nil="true"/>
  </documentManagement>
</p:properties>
</file>

<file path=customXml/itemProps1.xml><?xml version="1.0" encoding="utf-8"?>
<ds:datastoreItem xmlns:ds="http://schemas.openxmlformats.org/officeDocument/2006/customXml" ds:itemID="{EAE67CFE-537C-4484-8778-99B8031365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33c9caf-926e-46b4-ad4d-d40aa3b7619b"/>
    <ds:schemaRef ds:uri="a2dbb736-59a8-4798-93cb-5a03d1fa9f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B7C3DC6-3950-4EE2-8C81-DA00B0A67B1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A2680BD-1CFB-4417-81B1-B3620F95D5B2}">
  <ds:schemaRefs>
    <ds:schemaRef ds:uri="http://purl.org/dc/dcmitype/"/>
    <ds:schemaRef ds:uri="http://purl.org/dc/elements/1.1/"/>
    <ds:schemaRef ds:uri="http://schemas.microsoft.com/office/2006/metadata/properties"/>
    <ds:schemaRef ds:uri="a2dbb736-59a8-4798-93cb-5a03d1fa9f7b"/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a33c9caf-926e-46b4-ad4d-d40aa3b761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540</Words>
  <Application>Microsoft Office PowerPoint</Application>
  <PresentationFormat>Bredbild</PresentationFormat>
  <Paragraphs>78</Paragraphs>
  <Slides>7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5" baseType="lpstr">
      <vt:lpstr>Aptos</vt:lpstr>
      <vt:lpstr>Aptos Display</vt:lpstr>
      <vt:lpstr>Arial</vt:lpstr>
      <vt:lpstr>Lora</vt:lpstr>
      <vt:lpstr>Lora Bold</vt:lpstr>
      <vt:lpstr>Open Sans Medium</vt:lpstr>
      <vt:lpstr>Poppins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Katarina Bärdén</dc:creator>
  <cp:lastModifiedBy>Nicolina Hannus</cp:lastModifiedBy>
  <cp:revision>76</cp:revision>
  <dcterms:created xsi:type="dcterms:W3CDTF">2024-08-28T12:19:01Z</dcterms:created>
  <dcterms:modified xsi:type="dcterms:W3CDTF">2026-08-11T11:45:11Z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0x010100016E6FC75F032141BDA9C71720FD40C0</vt:lpwstr>
  </property>
</Properties>
</file>