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84" r:id="rId6"/>
    <p:sldId id="264" r:id="rId7"/>
    <p:sldId id="283" r:id="rId8"/>
    <p:sldId id="271" r:id="rId9"/>
    <p:sldId id="272" r:id="rId10"/>
    <p:sldId id="269" r:id="rId11"/>
    <p:sldId id="270" r:id="rId12"/>
    <p:sldId id="285" r:id="rId13"/>
    <p:sldId id="286" r:id="rId14"/>
    <p:sldId id="282" r:id="rId15"/>
    <p:sldId id="265" r:id="rId16"/>
    <p:sldId id="287" r:id="rId17"/>
    <p:sldId id="288" r:id="rId18"/>
    <p:sldId id="275" r:id="rId19"/>
    <p:sldId id="279" r:id="rId20"/>
    <p:sldId id="280" r:id="rId21"/>
    <p:sldId id="281" r:id="rId22"/>
  </p:sldIdLst>
  <p:sldSz cx="12192000" cy="6858000"/>
  <p:notesSz cx="6858000" cy="9144000"/>
  <p:defaultText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AFA"/>
    <a:srgbClr val="CF4B06"/>
    <a:srgbClr val="EDF4FA"/>
    <a:srgbClr val="EA5B0C"/>
    <a:srgbClr val="EAA03B"/>
    <a:srgbClr val="01A99C"/>
    <a:srgbClr val="76C6C9"/>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13D241-143B-1E11-97DD-3F4A48B74E37}" v="2" dt="2026-03-30T11:19:07.966"/>
    <p1510:client id="{E7B8307D-8751-5B14-9B97-08503A5E90A5}" v="267" dt="2026-03-30T09:46:34.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92877" autoAdjust="0"/>
  </p:normalViewPr>
  <p:slideViewPr>
    <p:cSldViewPr snapToGrid="0">
      <p:cViewPr varScale="1">
        <p:scale>
          <a:sx n="100" d="100"/>
          <a:sy n="100" d="100"/>
        </p:scale>
        <p:origin x="36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FI"/>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ABF83-0965-41AD-A894-220F5E0CD63D}" type="datetimeFigureOut">
              <a:rPr lang="sv-FI" smtClean="0"/>
              <a:t>11-08-2026</a:t>
            </a:fld>
            <a:endParaRPr lang="sv-FI"/>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FI"/>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FI"/>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4ABE1-6E70-40A3-BE8C-C0B21CA8C0DF}" type="slidenum">
              <a:rPr lang="sv-FI" smtClean="0"/>
              <a:t>‹#›</a:t>
            </a:fld>
            <a:endParaRPr lang="sv-FI"/>
          </a:p>
        </p:txBody>
      </p:sp>
    </p:spTree>
    <p:extLst>
      <p:ext uri="{BB962C8B-B14F-4D97-AF65-F5344CB8AC3E}">
        <p14:creationId xmlns:p14="http://schemas.microsoft.com/office/powerpoint/2010/main" val="2900621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le.fi/a/7-10062812"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endParaRPr lang="sv-SE" dirty="0"/>
          </a:p>
        </p:txBody>
      </p:sp>
      <p:sp>
        <p:nvSpPr>
          <p:cNvPr id="4" name="Platshållare för bildnummer 3"/>
          <p:cNvSpPr>
            <a:spLocks noGrp="1"/>
          </p:cNvSpPr>
          <p:nvPr>
            <p:ph type="sldNum" sz="quarter" idx="5"/>
          </p:nvPr>
        </p:nvSpPr>
        <p:spPr/>
        <p:txBody>
          <a:bodyPr/>
          <a:lstStyle/>
          <a:p>
            <a:fld id="{8124ABE1-6E70-40A3-BE8C-C0B21CA8C0DF}" type="slidenum">
              <a:rPr lang="sv-FI" smtClean="0"/>
              <a:t>1</a:t>
            </a:fld>
            <a:endParaRPr lang="sv-FI"/>
          </a:p>
        </p:txBody>
      </p:sp>
    </p:spTree>
    <p:extLst>
      <p:ext uri="{BB962C8B-B14F-4D97-AF65-F5344CB8AC3E}">
        <p14:creationId xmlns:p14="http://schemas.microsoft.com/office/powerpoint/2010/main" val="1250783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 </a:t>
            </a:r>
            <a:r>
              <a:rPr lang="sv-FI" b="0" dirty="0"/>
              <a:t>https://thl.fi/sv/statistik-och-data/statistik-efter-amne/alkohol-droger-och-beroende/alkohol/finlandarnas-dryckesvanor</a:t>
            </a:r>
          </a:p>
        </p:txBody>
      </p:sp>
      <p:sp>
        <p:nvSpPr>
          <p:cNvPr id="4" name="Platshållare för bildnummer 3"/>
          <p:cNvSpPr>
            <a:spLocks noGrp="1"/>
          </p:cNvSpPr>
          <p:nvPr>
            <p:ph type="sldNum" sz="quarter" idx="5"/>
          </p:nvPr>
        </p:nvSpPr>
        <p:spPr/>
        <p:txBody>
          <a:bodyPr/>
          <a:lstStyle/>
          <a:p>
            <a:fld id="{8124ABE1-6E70-40A3-BE8C-C0B21CA8C0DF}" type="slidenum">
              <a:rPr lang="sv-FI" smtClean="0"/>
              <a:t>16</a:t>
            </a:fld>
            <a:endParaRPr lang="sv-FI"/>
          </a:p>
        </p:txBody>
      </p:sp>
    </p:spTree>
    <p:extLst>
      <p:ext uri="{BB962C8B-B14F-4D97-AF65-F5344CB8AC3E}">
        <p14:creationId xmlns:p14="http://schemas.microsoft.com/office/powerpoint/2010/main" val="903652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fld id="{8124ABE1-6E70-40A3-BE8C-C0B21CA8C0DF}" type="slidenum">
              <a:rPr lang="sv-FI" smtClean="0"/>
              <a:t>17</a:t>
            </a:fld>
            <a:endParaRPr lang="sv-FI"/>
          </a:p>
        </p:txBody>
      </p:sp>
    </p:spTree>
    <p:extLst>
      <p:ext uri="{BB962C8B-B14F-4D97-AF65-F5344CB8AC3E}">
        <p14:creationId xmlns:p14="http://schemas.microsoft.com/office/powerpoint/2010/main" val="495927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  </a:t>
            </a:r>
            <a:r>
              <a:rPr lang="sv-FI" b="0" dirty="0"/>
              <a:t>https://thl.fi/sv/forskning-och-utveckling/undersokningar-och-projekt/enkaten-halsa-i-skolan/resultat-av-enkaten-halsa-i-skolan</a:t>
            </a:r>
          </a:p>
        </p:txBody>
      </p:sp>
      <p:sp>
        <p:nvSpPr>
          <p:cNvPr id="4" name="Platshållare för bildnummer 3"/>
          <p:cNvSpPr>
            <a:spLocks noGrp="1"/>
          </p:cNvSpPr>
          <p:nvPr>
            <p:ph type="sldNum" sz="quarter" idx="5"/>
          </p:nvPr>
        </p:nvSpPr>
        <p:spPr/>
        <p:txBody>
          <a:bodyPr/>
          <a:lstStyle/>
          <a:p>
            <a:fld id="{8124ABE1-6E70-40A3-BE8C-C0B21CA8C0DF}" type="slidenum">
              <a:rPr lang="sv-FI" smtClean="0"/>
              <a:t>18</a:t>
            </a:fld>
            <a:endParaRPr lang="sv-FI"/>
          </a:p>
        </p:txBody>
      </p:sp>
    </p:spTree>
    <p:extLst>
      <p:ext uri="{BB962C8B-B14F-4D97-AF65-F5344CB8AC3E}">
        <p14:creationId xmlns:p14="http://schemas.microsoft.com/office/powerpoint/2010/main" val="1955921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 </a:t>
            </a:r>
            <a:r>
              <a:rPr lang="sv-FI" b="0" dirty="0"/>
              <a:t>https://finlex.fi/sv/lagstiftning/2017/1102</a:t>
            </a:r>
          </a:p>
        </p:txBody>
      </p:sp>
      <p:sp>
        <p:nvSpPr>
          <p:cNvPr id="4" name="Platshållare för bildnummer 3"/>
          <p:cNvSpPr>
            <a:spLocks noGrp="1"/>
          </p:cNvSpPr>
          <p:nvPr>
            <p:ph type="sldNum" sz="quarter" idx="5"/>
          </p:nvPr>
        </p:nvSpPr>
        <p:spPr/>
        <p:txBody>
          <a:bodyPr/>
          <a:lstStyle/>
          <a:p>
            <a:fld id="{8124ABE1-6E70-40A3-BE8C-C0B21CA8C0DF}" type="slidenum">
              <a:rPr lang="sv-FI" smtClean="0"/>
              <a:t>4</a:t>
            </a:fld>
            <a:endParaRPr lang="sv-FI"/>
          </a:p>
        </p:txBody>
      </p:sp>
    </p:spTree>
    <p:extLst>
      <p:ext uri="{BB962C8B-B14F-4D97-AF65-F5344CB8AC3E}">
        <p14:creationId xmlns:p14="http://schemas.microsoft.com/office/powerpoint/2010/main" val="2875102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 </a:t>
            </a:r>
            <a:r>
              <a:rPr lang="sv-FI" b="0" dirty="0"/>
              <a:t>https://www.iq.se/fakta-om-alkohol/</a:t>
            </a:r>
          </a:p>
        </p:txBody>
      </p:sp>
      <p:sp>
        <p:nvSpPr>
          <p:cNvPr id="4" name="Platshållare för bildnummer 3"/>
          <p:cNvSpPr>
            <a:spLocks noGrp="1"/>
          </p:cNvSpPr>
          <p:nvPr>
            <p:ph type="sldNum" sz="quarter" idx="5"/>
          </p:nvPr>
        </p:nvSpPr>
        <p:spPr/>
        <p:txBody>
          <a:bodyPr/>
          <a:lstStyle/>
          <a:p>
            <a:fld id="{8124ABE1-6E70-40A3-BE8C-C0B21CA8C0DF}" type="slidenum">
              <a:rPr lang="sv-FI" smtClean="0"/>
              <a:t>6</a:t>
            </a:fld>
            <a:endParaRPr lang="sv-FI"/>
          </a:p>
        </p:txBody>
      </p:sp>
    </p:spTree>
    <p:extLst>
      <p:ext uri="{BB962C8B-B14F-4D97-AF65-F5344CB8AC3E}">
        <p14:creationId xmlns:p14="http://schemas.microsoft.com/office/powerpoint/2010/main" val="1343765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FI" b="1" dirty="0"/>
              <a:t>Läs mer här: </a:t>
            </a:r>
            <a:r>
              <a:rPr lang="sv-FI" b="0" dirty="0"/>
              <a:t>https://beroendekliniken.se/alkoholism/</a:t>
            </a:r>
          </a:p>
        </p:txBody>
      </p:sp>
      <p:sp>
        <p:nvSpPr>
          <p:cNvPr id="4" name="Platshållare för bildnummer 3"/>
          <p:cNvSpPr>
            <a:spLocks noGrp="1"/>
          </p:cNvSpPr>
          <p:nvPr>
            <p:ph type="sldNum" sz="quarter" idx="5"/>
          </p:nvPr>
        </p:nvSpPr>
        <p:spPr/>
        <p:txBody>
          <a:bodyPr/>
          <a:lstStyle/>
          <a:p>
            <a:fld id="{8124ABE1-6E70-40A3-BE8C-C0B21CA8C0DF}" type="slidenum">
              <a:rPr lang="sv-FI" smtClean="0"/>
              <a:t>8</a:t>
            </a:fld>
            <a:endParaRPr lang="sv-FI"/>
          </a:p>
        </p:txBody>
      </p:sp>
    </p:spTree>
    <p:extLst>
      <p:ext uri="{BB962C8B-B14F-4D97-AF65-F5344CB8AC3E}">
        <p14:creationId xmlns:p14="http://schemas.microsoft.com/office/powerpoint/2010/main" val="435568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8E582-4C02-B5FE-5B86-D631946BE45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C145668-B31F-D104-570C-6EC79C0CBAD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05D1A54-99D7-6715-A2E7-2946819B2CFF}"/>
              </a:ext>
            </a:extLst>
          </p:cNvPr>
          <p:cNvSpPr>
            <a:spLocks noGrp="1"/>
          </p:cNvSpPr>
          <p:nvPr>
            <p:ph type="body" idx="1"/>
          </p:nvPr>
        </p:nvSpPr>
        <p:spPr/>
        <p:txBody>
          <a:bodyPr/>
          <a:lstStyle/>
          <a:p>
            <a:r>
              <a:rPr lang="sv-FI" b="1" dirty="0"/>
              <a:t>Läs mer här:</a:t>
            </a:r>
          </a:p>
          <a:p>
            <a:endParaRPr lang="sv-FI" b="1" dirty="0"/>
          </a:p>
          <a:p>
            <a:r>
              <a:rPr lang="sv-FI" b="0" dirty="0"/>
              <a:t>https://yle.fi/a/7-10028308</a:t>
            </a:r>
          </a:p>
          <a:p>
            <a:endParaRPr lang="sv-FI" b="0" dirty="0"/>
          </a:p>
          <a:p>
            <a:r>
              <a:rPr lang="sv-FI" b="0" dirty="0"/>
              <a:t>https://ninniusm.fi/</a:t>
            </a:r>
          </a:p>
        </p:txBody>
      </p:sp>
      <p:sp>
        <p:nvSpPr>
          <p:cNvPr id="4" name="Platshållare för bildnummer 3">
            <a:extLst>
              <a:ext uri="{FF2B5EF4-FFF2-40B4-BE49-F238E27FC236}">
                <a16:creationId xmlns:a16="http://schemas.microsoft.com/office/drawing/2014/main" id="{621361A1-E5F4-3582-E48E-5DA8DBF21237}"/>
              </a:ext>
            </a:extLst>
          </p:cNvPr>
          <p:cNvSpPr>
            <a:spLocks noGrp="1"/>
          </p:cNvSpPr>
          <p:nvPr>
            <p:ph type="sldNum" sz="quarter" idx="5"/>
          </p:nvPr>
        </p:nvSpPr>
        <p:spPr/>
        <p:txBody>
          <a:bodyPr/>
          <a:lstStyle/>
          <a:p>
            <a:fld id="{8124ABE1-6E70-40A3-BE8C-C0B21CA8C0DF}" type="slidenum">
              <a:rPr lang="sv-FI" smtClean="0"/>
              <a:t>10</a:t>
            </a:fld>
            <a:endParaRPr lang="sv-FI"/>
          </a:p>
        </p:txBody>
      </p:sp>
    </p:spTree>
    <p:extLst>
      <p:ext uri="{BB962C8B-B14F-4D97-AF65-F5344CB8AC3E}">
        <p14:creationId xmlns:p14="http://schemas.microsoft.com/office/powerpoint/2010/main" val="2555064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FI"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40183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FI" b="1" dirty="0"/>
              <a:t>Läs mer här: </a:t>
            </a:r>
            <a:r>
              <a:rPr lang="sv-FI" b="0" dirty="0"/>
              <a:t>https://www.iogtntororelsen.se/vi-skapar-framtiden/mal-6</a:t>
            </a:r>
            <a:r>
              <a:rPr lang="sv-FI" b="1" dirty="0"/>
              <a:t>/</a:t>
            </a:r>
            <a:endParaRPr lang="sv-FI" b="0"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2346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5F38A-C680-48A8-3E33-43AD2AD24E9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243A848-442F-DF76-AB60-502DA96859E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3A4254B-DD3E-D1A5-8ED5-5DA6B83C7B41}"/>
              </a:ext>
            </a:extLst>
          </p:cNvPr>
          <p:cNvSpPr>
            <a:spLocks noGrp="1"/>
          </p:cNvSpPr>
          <p:nvPr>
            <p:ph type="body" idx="1"/>
          </p:nvPr>
        </p:nvSpPr>
        <p:spPr/>
        <p:txBody>
          <a:bodyPr/>
          <a:lstStyle/>
          <a:p>
            <a:endParaRPr lang="sv-FI" dirty="0"/>
          </a:p>
        </p:txBody>
      </p:sp>
      <p:sp>
        <p:nvSpPr>
          <p:cNvPr id="4" name="Platshållare för bildnummer 3">
            <a:extLst>
              <a:ext uri="{FF2B5EF4-FFF2-40B4-BE49-F238E27FC236}">
                <a16:creationId xmlns:a16="http://schemas.microsoft.com/office/drawing/2014/main" id="{DCFE9107-C856-824E-C27D-A0ED9A3E29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1063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D8442-4FED-99C2-B01D-EB902C051E9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302139-DB22-A2AC-1AB9-4EB1DDDF71E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338E455-FE40-AD06-3BB4-22F95848C304}"/>
              </a:ext>
            </a:extLst>
          </p:cNvPr>
          <p:cNvSpPr>
            <a:spLocks noGrp="1"/>
          </p:cNvSpPr>
          <p:nvPr>
            <p:ph type="body" idx="1"/>
          </p:nvPr>
        </p:nvSpPr>
        <p:spPr/>
        <p:txBody>
          <a:bodyPr/>
          <a:lstStyle/>
          <a:p>
            <a:r>
              <a:rPr lang="sv-FI" b="1" dirty="0"/>
              <a:t>Läs mer här: </a:t>
            </a:r>
            <a:r>
              <a:rPr lang="sv-FI" sz="1200" u="sng" kern="1200" dirty="0">
                <a:solidFill>
                  <a:schemeClr val="tx1"/>
                </a:solidFill>
                <a:effectLst/>
                <a:latin typeface="+mn-lt"/>
                <a:ea typeface="+mn-ea"/>
                <a:cs typeface="+mn-cs"/>
                <a:hlinkClick r:id="rId3"/>
              </a:rPr>
              <a:t>https://yle.fi/a/7-10062812</a:t>
            </a:r>
            <a:endParaRPr lang="sv-FI" b="0" dirty="0"/>
          </a:p>
        </p:txBody>
      </p:sp>
      <p:sp>
        <p:nvSpPr>
          <p:cNvPr id="4" name="Platshållare för bildnummer 3">
            <a:extLst>
              <a:ext uri="{FF2B5EF4-FFF2-40B4-BE49-F238E27FC236}">
                <a16:creationId xmlns:a16="http://schemas.microsoft.com/office/drawing/2014/main" id="{E7FBF50E-393C-A2C7-E02E-11A502AA4F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4ABE1-6E70-40A3-BE8C-C0B21CA8C0DF}" type="slidenum">
              <a:rPr kumimoji="0" lang="sv-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4067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2311A6-53D3-F709-42E1-127AD91004B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sv-FI"/>
          </a:p>
        </p:txBody>
      </p:sp>
      <p:sp>
        <p:nvSpPr>
          <p:cNvPr id="3" name="Underrubrik 2">
            <a:extLst>
              <a:ext uri="{FF2B5EF4-FFF2-40B4-BE49-F238E27FC236}">
                <a16:creationId xmlns:a16="http://schemas.microsoft.com/office/drawing/2014/main" id="{CE925E33-2FD5-9869-8E18-B9EBB403F3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FI"/>
          </a:p>
        </p:txBody>
      </p:sp>
      <p:sp>
        <p:nvSpPr>
          <p:cNvPr id="4" name="Platshållare för datum 3">
            <a:extLst>
              <a:ext uri="{FF2B5EF4-FFF2-40B4-BE49-F238E27FC236}">
                <a16:creationId xmlns:a16="http://schemas.microsoft.com/office/drawing/2014/main" id="{43072D9A-EE0B-7F36-A508-8510AB5289BA}"/>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E9A62B86-DF11-2DFE-9B30-6628C418351C}"/>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4AC670BC-ED33-EBB7-1A16-908AB737A327}"/>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570305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4EF0DC-8742-4DFA-BDE4-65A286CFDCF6}"/>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lodrät text 2">
            <a:extLst>
              <a:ext uri="{FF2B5EF4-FFF2-40B4-BE49-F238E27FC236}">
                <a16:creationId xmlns:a16="http://schemas.microsoft.com/office/drawing/2014/main" id="{54172E12-3107-30B6-EA50-046472D1F14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2B98F5B0-3EAF-BC47-D000-E326861F91FB}"/>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C52B2784-48D7-7AE0-FC52-8E22BE3B3839}"/>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A208775B-723A-F1A0-5F98-A137C31E7C25}"/>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33109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DFE545F-46A3-0BA3-3FB9-E44B2AEB6F2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sv-FI"/>
          </a:p>
        </p:txBody>
      </p:sp>
      <p:sp>
        <p:nvSpPr>
          <p:cNvPr id="3" name="Platshållare för lodrät text 2">
            <a:extLst>
              <a:ext uri="{FF2B5EF4-FFF2-40B4-BE49-F238E27FC236}">
                <a16:creationId xmlns:a16="http://schemas.microsoft.com/office/drawing/2014/main" id="{047E7877-8315-512E-D660-8445DB01BFB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417BB0BF-FB91-EE57-1528-C52A8E686F62}"/>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DCC35FE6-FADE-05F3-BF2F-179F2BBE7761}"/>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D18621D0-3F8D-B448-6B1F-2573D5C2833E}"/>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999266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3B16E5-96DF-8512-2366-685545F4C690}"/>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61AA3A17-4A07-E9F9-1C52-4808E615EA3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6865E0E7-69C6-E4ED-02FD-6E8E95842032}"/>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7A82E9FE-8E79-9E98-F9DF-CEF44BAB0C69}"/>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C8ECF3C2-3E5F-6285-D866-E388353E9CD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484973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BF7B32-756B-607B-716F-E973BB5C94F4}"/>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8DC747FC-E997-CAF2-415A-D799415D7C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CE55091-0673-0A9C-B974-E7698FF0A2E9}"/>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EF16BFCC-90F8-CB91-860F-A0FFC2C314B1}"/>
              </a:ext>
            </a:extLst>
          </p:cNvPr>
          <p:cNvSpPr>
            <a:spLocks noGrp="1"/>
          </p:cNvSpPr>
          <p:nvPr>
            <p:ph type="ftr" sz="quarter" idx="11"/>
          </p:nvPr>
        </p:nvSpPr>
        <p:spPr/>
        <p:txBody>
          <a:bodyPr/>
          <a:lstStyle/>
          <a:p>
            <a:endParaRPr lang="sv-FI"/>
          </a:p>
        </p:txBody>
      </p:sp>
      <p:sp>
        <p:nvSpPr>
          <p:cNvPr id="6" name="Platshållare för bildnummer 5">
            <a:extLst>
              <a:ext uri="{FF2B5EF4-FFF2-40B4-BE49-F238E27FC236}">
                <a16:creationId xmlns:a16="http://schemas.microsoft.com/office/drawing/2014/main" id="{DF7B2EA4-5F12-0DC7-8021-C3CDAF33798E}"/>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551387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09A516-5FCE-CB1B-A4BB-D19A3758CAE1}"/>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E8B13F6B-7E4A-132A-FFC5-D5B6DE475FE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innehåll 3">
            <a:extLst>
              <a:ext uri="{FF2B5EF4-FFF2-40B4-BE49-F238E27FC236}">
                <a16:creationId xmlns:a16="http://schemas.microsoft.com/office/drawing/2014/main" id="{6B7A882A-72F1-C4CB-6328-EE56D69DBC2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5" name="Platshållare för datum 4">
            <a:extLst>
              <a:ext uri="{FF2B5EF4-FFF2-40B4-BE49-F238E27FC236}">
                <a16:creationId xmlns:a16="http://schemas.microsoft.com/office/drawing/2014/main" id="{76E5A6B7-233E-7A5D-DBF3-1BBC1518FA8D}"/>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36B3AABB-5B80-E6CB-0C93-0344B55215C0}"/>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7160CAA7-2F0C-2A02-8FBF-3F5E8642F9EC}"/>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510403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BDA84C-B619-D5D4-35E4-2F60F8EE2C23}"/>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85E152D9-9DC8-0BAD-AC05-F0737E3DD7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3688B08-9D8A-01A8-2DDF-CC2CA8EE300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5" name="Platshållare för text 4">
            <a:extLst>
              <a:ext uri="{FF2B5EF4-FFF2-40B4-BE49-F238E27FC236}">
                <a16:creationId xmlns:a16="http://schemas.microsoft.com/office/drawing/2014/main" id="{642B34FE-9408-5EC4-4C8B-C690E5B773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11E766C-AB70-50EF-CC69-F49DD62E40E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7" name="Platshållare för datum 6">
            <a:extLst>
              <a:ext uri="{FF2B5EF4-FFF2-40B4-BE49-F238E27FC236}">
                <a16:creationId xmlns:a16="http://schemas.microsoft.com/office/drawing/2014/main" id="{5EFE6F96-DF79-53BA-F8D0-755C6042DB38}"/>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8" name="Platshållare för sidfot 7">
            <a:extLst>
              <a:ext uri="{FF2B5EF4-FFF2-40B4-BE49-F238E27FC236}">
                <a16:creationId xmlns:a16="http://schemas.microsoft.com/office/drawing/2014/main" id="{59A5A337-5696-AA6E-9D61-98F0492E9129}"/>
              </a:ext>
            </a:extLst>
          </p:cNvPr>
          <p:cNvSpPr>
            <a:spLocks noGrp="1"/>
          </p:cNvSpPr>
          <p:nvPr>
            <p:ph type="ftr" sz="quarter" idx="11"/>
          </p:nvPr>
        </p:nvSpPr>
        <p:spPr/>
        <p:txBody>
          <a:bodyPr/>
          <a:lstStyle/>
          <a:p>
            <a:endParaRPr lang="sv-FI"/>
          </a:p>
        </p:txBody>
      </p:sp>
      <p:sp>
        <p:nvSpPr>
          <p:cNvPr id="9" name="Platshållare för bildnummer 8">
            <a:extLst>
              <a:ext uri="{FF2B5EF4-FFF2-40B4-BE49-F238E27FC236}">
                <a16:creationId xmlns:a16="http://schemas.microsoft.com/office/drawing/2014/main" id="{205BE390-3EF4-1324-7032-301DE20C1C7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3378734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293842-2B84-B680-36AE-4A90F3C49138}"/>
              </a:ext>
            </a:extLst>
          </p:cNvPr>
          <p:cNvSpPr>
            <a:spLocks noGrp="1"/>
          </p:cNvSpPr>
          <p:nvPr>
            <p:ph type="title"/>
          </p:nvPr>
        </p:nvSpPr>
        <p:spPr/>
        <p:txBody>
          <a:bodyPr/>
          <a:lstStyle/>
          <a:p>
            <a:r>
              <a:rPr lang="sv-SE"/>
              <a:t>Klicka här för att ändra mall för rubrikformat</a:t>
            </a:r>
            <a:endParaRPr lang="sv-FI"/>
          </a:p>
        </p:txBody>
      </p:sp>
      <p:sp>
        <p:nvSpPr>
          <p:cNvPr id="3" name="Platshållare för datum 2">
            <a:extLst>
              <a:ext uri="{FF2B5EF4-FFF2-40B4-BE49-F238E27FC236}">
                <a16:creationId xmlns:a16="http://schemas.microsoft.com/office/drawing/2014/main" id="{2E3DF765-A272-8BBE-58B3-2348E4921D04}"/>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4" name="Platshållare för sidfot 3">
            <a:extLst>
              <a:ext uri="{FF2B5EF4-FFF2-40B4-BE49-F238E27FC236}">
                <a16:creationId xmlns:a16="http://schemas.microsoft.com/office/drawing/2014/main" id="{A4FC51BC-6B85-FF07-EA29-CA81E31E40AD}"/>
              </a:ext>
            </a:extLst>
          </p:cNvPr>
          <p:cNvSpPr>
            <a:spLocks noGrp="1"/>
          </p:cNvSpPr>
          <p:nvPr>
            <p:ph type="ftr" sz="quarter" idx="11"/>
          </p:nvPr>
        </p:nvSpPr>
        <p:spPr/>
        <p:txBody>
          <a:bodyPr/>
          <a:lstStyle/>
          <a:p>
            <a:endParaRPr lang="sv-FI"/>
          </a:p>
        </p:txBody>
      </p:sp>
      <p:sp>
        <p:nvSpPr>
          <p:cNvPr id="5" name="Platshållare för bildnummer 4">
            <a:extLst>
              <a:ext uri="{FF2B5EF4-FFF2-40B4-BE49-F238E27FC236}">
                <a16:creationId xmlns:a16="http://schemas.microsoft.com/office/drawing/2014/main" id="{7B4AE91A-608F-0988-1EBD-53FDA4F2CD84}"/>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1340531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9DC3564-FBC1-2809-C0DC-5582916337CA}"/>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3" name="Platshållare för sidfot 2">
            <a:extLst>
              <a:ext uri="{FF2B5EF4-FFF2-40B4-BE49-F238E27FC236}">
                <a16:creationId xmlns:a16="http://schemas.microsoft.com/office/drawing/2014/main" id="{B06532CC-975E-F7A5-C596-9D27DFFB7FC6}"/>
              </a:ext>
            </a:extLst>
          </p:cNvPr>
          <p:cNvSpPr>
            <a:spLocks noGrp="1"/>
          </p:cNvSpPr>
          <p:nvPr>
            <p:ph type="ftr" sz="quarter" idx="11"/>
          </p:nvPr>
        </p:nvSpPr>
        <p:spPr/>
        <p:txBody>
          <a:bodyPr/>
          <a:lstStyle/>
          <a:p>
            <a:endParaRPr lang="sv-FI"/>
          </a:p>
        </p:txBody>
      </p:sp>
      <p:sp>
        <p:nvSpPr>
          <p:cNvPr id="4" name="Platshållare för bildnummer 3">
            <a:extLst>
              <a:ext uri="{FF2B5EF4-FFF2-40B4-BE49-F238E27FC236}">
                <a16:creationId xmlns:a16="http://schemas.microsoft.com/office/drawing/2014/main" id="{55988E0A-6473-7B24-D557-7B8670263B0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208187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BADF84-4AAC-6967-4F89-4852B69DE4E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FI"/>
          </a:p>
        </p:txBody>
      </p:sp>
      <p:sp>
        <p:nvSpPr>
          <p:cNvPr id="3" name="Platshållare för innehåll 2">
            <a:extLst>
              <a:ext uri="{FF2B5EF4-FFF2-40B4-BE49-F238E27FC236}">
                <a16:creationId xmlns:a16="http://schemas.microsoft.com/office/drawing/2014/main" id="{A0EC5102-9423-4243-F7AD-A27722A3C5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text 3">
            <a:extLst>
              <a:ext uri="{FF2B5EF4-FFF2-40B4-BE49-F238E27FC236}">
                <a16:creationId xmlns:a16="http://schemas.microsoft.com/office/drawing/2014/main" id="{707D04E4-F8B1-E053-A949-8BEB490C3B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9087A95-7CFE-E2AE-D976-0B8AD666D22F}"/>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0C296ABB-072C-C789-8128-867C8C85AA27}"/>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889B5404-D300-640F-93F7-BA2BD1B71D76}"/>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2876709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3F73DA-B777-49F3-7F59-44BC572A208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FI"/>
          </a:p>
        </p:txBody>
      </p:sp>
      <p:sp>
        <p:nvSpPr>
          <p:cNvPr id="3" name="Platshållare för bild 2">
            <a:extLst>
              <a:ext uri="{FF2B5EF4-FFF2-40B4-BE49-F238E27FC236}">
                <a16:creationId xmlns:a16="http://schemas.microsoft.com/office/drawing/2014/main" id="{1C7535C0-955C-2535-40C0-722FC50C94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FI"/>
          </a:p>
        </p:txBody>
      </p:sp>
      <p:sp>
        <p:nvSpPr>
          <p:cNvPr id="4" name="Platshållare för text 3">
            <a:extLst>
              <a:ext uri="{FF2B5EF4-FFF2-40B4-BE49-F238E27FC236}">
                <a16:creationId xmlns:a16="http://schemas.microsoft.com/office/drawing/2014/main" id="{A5DA5024-C388-B0AF-59A6-EC5A2C0684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55D5287-3974-E1DC-35E2-28787275EE0F}"/>
              </a:ext>
            </a:extLst>
          </p:cNvPr>
          <p:cNvSpPr>
            <a:spLocks noGrp="1"/>
          </p:cNvSpPr>
          <p:nvPr>
            <p:ph type="dt" sz="half" idx="10"/>
          </p:nvPr>
        </p:nvSpPr>
        <p:spPr/>
        <p:txBody>
          <a:bodyPr/>
          <a:lstStyle/>
          <a:p>
            <a:fld id="{9A77A73D-B841-48CA-9EE6-CCD52E159224}" type="datetimeFigureOut">
              <a:rPr lang="sv-FI" smtClean="0"/>
              <a:t>11-08-2026</a:t>
            </a:fld>
            <a:endParaRPr lang="sv-FI"/>
          </a:p>
        </p:txBody>
      </p:sp>
      <p:sp>
        <p:nvSpPr>
          <p:cNvPr id="6" name="Platshållare för sidfot 5">
            <a:extLst>
              <a:ext uri="{FF2B5EF4-FFF2-40B4-BE49-F238E27FC236}">
                <a16:creationId xmlns:a16="http://schemas.microsoft.com/office/drawing/2014/main" id="{418AF609-E125-3A62-BFF3-15E904907347}"/>
              </a:ext>
            </a:extLst>
          </p:cNvPr>
          <p:cNvSpPr>
            <a:spLocks noGrp="1"/>
          </p:cNvSpPr>
          <p:nvPr>
            <p:ph type="ftr" sz="quarter" idx="11"/>
          </p:nvPr>
        </p:nvSpPr>
        <p:spPr/>
        <p:txBody>
          <a:bodyPr/>
          <a:lstStyle/>
          <a:p>
            <a:endParaRPr lang="sv-FI"/>
          </a:p>
        </p:txBody>
      </p:sp>
      <p:sp>
        <p:nvSpPr>
          <p:cNvPr id="7" name="Platshållare för bildnummer 6">
            <a:extLst>
              <a:ext uri="{FF2B5EF4-FFF2-40B4-BE49-F238E27FC236}">
                <a16:creationId xmlns:a16="http://schemas.microsoft.com/office/drawing/2014/main" id="{71E8A35C-3AF4-263C-CD64-052652930FF3}"/>
              </a:ext>
            </a:extLst>
          </p:cNvPr>
          <p:cNvSpPr>
            <a:spLocks noGrp="1"/>
          </p:cNvSpPr>
          <p:nvPr>
            <p:ph type="sldNum" sz="quarter" idx="12"/>
          </p:nvPr>
        </p:nvSpPr>
        <p:spPr/>
        <p:txBody>
          <a:bodyPr/>
          <a:lstStyle/>
          <a:p>
            <a:fld id="{3548C15C-65BC-4AA5-B366-1DFFDB007D6F}" type="slidenum">
              <a:rPr lang="sv-FI" smtClean="0"/>
              <a:t>‹#›</a:t>
            </a:fld>
            <a:endParaRPr lang="sv-FI"/>
          </a:p>
        </p:txBody>
      </p:sp>
    </p:spTree>
    <p:extLst>
      <p:ext uri="{BB962C8B-B14F-4D97-AF65-F5344CB8AC3E}">
        <p14:creationId xmlns:p14="http://schemas.microsoft.com/office/powerpoint/2010/main" val="550125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42DFBDA-DCAB-B8F7-806A-3BFC6E3EC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sv-FI"/>
          </a:p>
        </p:txBody>
      </p:sp>
      <p:sp>
        <p:nvSpPr>
          <p:cNvPr id="3" name="Platshållare för text 2">
            <a:extLst>
              <a:ext uri="{FF2B5EF4-FFF2-40B4-BE49-F238E27FC236}">
                <a16:creationId xmlns:a16="http://schemas.microsoft.com/office/drawing/2014/main" id="{D6C7E441-1F5F-3CEF-3472-F6451AEA5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FI"/>
          </a:p>
        </p:txBody>
      </p:sp>
      <p:sp>
        <p:nvSpPr>
          <p:cNvPr id="4" name="Platshållare för datum 3">
            <a:extLst>
              <a:ext uri="{FF2B5EF4-FFF2-40B4-BE49-F238E27FC236}">
                <a16:creationId xmlns:a16="http://schemas.microsoft.com/office/drawing/2014/main" id="{FE22D5C6-EFE8-7171-5DAA-41C4010F2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77A73D-B841-48CA-9EE6-CCD52E159224}" type="datetimeFigureOut">
              <a:rPr lang="sv-FI" smtClean="0"/>
              <a:t>11-08-2026</a:t>
            </a:fld>
            <a:endParaRPr lang="sv-FI"/>
          </a:p>
        </p:txBody>
      </p:sp>
      <p:sp>
        <p:nvSpPr>
          <p:cNvPr id="5" name="Platshållare för sidfot 4">
            <a:extLst>
              <a:ext uri="{FF2B5EF4-FFF2-40B4-BE49-F238E27FC236}">
                <a16:creationId xmlns:a16="http://schemas.microsoft.com/office/drawing/2014/main" id="{BDE3EC7F-3F90-AA95-9364-8ADB681B8A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FI"/>
          </a:p>
        </p:txBody>
      </p:sp>
      <p:sp>
        <p:nvSpPr>
          <p:cNvPr id="6" name="Platshållare för bildnummer 5">
            <a:extLst>
              <a:ext uri="{FF2B5EF4-FFF2-40B4-BE49-F238E27FC236}">
                <a16:creationId xmlns:a16="http://schemas.microsoft.com/office/drawing/2014/main" id="{2EFAE117-815B-0D3F-3BFC-0A6432C3B7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48C15C-65BC-4AA5-B366-1DFFDB007D6F}" type="slidenum">
              <a:rPr lang="sv-FI" smtClean="0"/>
              <a:t>‹#›</a:t>
            </a:fld>
            <a:endParaRPr lang="sv-FI"/>
          </a:p>
        </p:txBody>
      </p:sp>
    </p:spTree>
    <p:extLst>
      <p:ext uri="{BB962C8B-B14F-4D97-AF65-F5344CB8AC3E}">
        <p14:creationId xmlns:p14="http://schemas.microsoft.com/office/powerpoint/2010/main" val="1759627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s://ninniusm.fi/" TargetMode="External"/><Relationship Id="rId4" Type="http://schemas.openxmlformats.org/officeDocument/2006/relationships/hyperlink" Target="https://yle.fi/a/7-10028308"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www.iogtntororelsen.se/vi-skapar-framtiden/mal-6/"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yle.fi/a/7-10062812"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thl.fi/sv/statistik-och-data/statistik-efter-amne/alkohol-droger-och-beroende/alkohol/finlandarnas-dryckesvanor"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thl.fi/sv/forskning-och-utveckling/undersokningar-och-projekt/enkaten-halsa-i-skolan/resultat-av-enkaten-halsa-i-skola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finlex.fi/sv/lagstiftning/2017/1102"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www.iq.se/fakta-om-alkoho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s://beroendekliniken.se/alkoholis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2AEDD4D5-9125-53A8-80FD-8C51A0CD1B2C}"/>
              </a:ext>
            </a:extLst>
          </p:cNvPr>
          <p:cNvSpPr txBox="1"/>
          <p:nvPr/>
        </p:nvSpPr>
        <p:spPr>
          <a:xfrm>
            <a:off x="3324724" y="4256392"/>
            <a:ext cx="5961007" cy="1477328"/>
          </a:xfrm>
          <a:prstGeom prst="rect">
            <a:avLst/>
          </a:prstGeom>
          <a:solidFill>
            <a:schemeClr val="bg1"/>
          </a:solidFill>
        </p:spPr>
        <p:txBody>
          <a:bodyPr wrap="square" lIns="91440" tIns="45720" rIns="91440" bIns="45720" rtlCol="0" anchor="t">
            <a:spAutoFit/>
          </a:bodyPr>
          <a:lstStyle/>
          <a:p>
            <a:pPr algn="ctr"/>
            <a:r>
              <a:rPr lang="sv-FI" sz="5400" dirty="0">
                <a:solidFill>
                  <a:srgbClr val="EA5B0C"/>
                </a:solidFill>
                <a:latin typeface="Poppins"/>
                <a:cs typeface="Poppins"/>
              </a:rPr>
              <a:t>Alkohol</a:t>
            </a:r>
            <a:endParaRPr lang="sv-FI" sz="5400">
              <a:solidFill>
                <a:srgbClr val="EA5B0C"/>
              </a:solidFill>
              <a:latin typeface="Poppins"/>
              <a:cs typeface="Poppins"/>
            </a:endParaRPr>
          </a:p>
          <a:p>
            <a:pPr algn="ctr"/>
            <a:r>
              <a:rPr lang="sv-FI" sz="3600" dirty="0">
                <a:solidFill>
                  <a:srgbClr val="EA5B0C"/>
                </a:solidFill>
                <a:latin typeface="Poppins"/>
                <a:cs typeface="Poppins"/>
              </a:rPr>
              <a:t>Högstadiet</a:t>
            </a:r>
            <a:r>
              <a:rPr lang="sv-FI" sz="3500" dirty="0">
                <a:solidFill>
                  <a:srgbClr val="EA5B0C"/>
                </a:solidFill>
                <a:latin typeface="Poppins"/>
                <a:cs typeface="Poppins"/>
              </a:rPr>
              <a:t> </a:t>
            </a:r>
          </a:p>
        </p:txBody>
      </p:sp>
      <p:pic>
        <p:nvPicPr>
          <p:cNvPr id="10" name="Bildobjekt 9" descr="En bild som visar Grafik, Teckensnitt, logotyp, symbol&#10;&#10;AI-genererat innehåll kan vara felaktigt.">
            <a:extLst>
              <a:ext uri="{FF2B5EF4-FFF2-40B4-BE49-F238E27FC236}">
                <a16:creationId xmlns:a16="http://schemas.microsoft.com/office/drawing/2014/main" id="{17DA03DE-D7D6-C65A-D221-67AAC89B069C}"/>
              </a:ext>
            </a:extLst>
          </p:cNvPr>
          <p:cNvPicPr>
            <a:picLocks noChangeAspect="1"/>
          </p:cNvPicPr>
          <p:nvPr/>
        </p:nvPicPr>
        <p:blipFill>
          <a:blip r:embed="rId3"/>
          <a:stretch>
            <a:fillRect/>
          </a:stretch>
        </p:blipFill>
        <p:spPr>
          <a:xfrm>
            <a:off x="2431676" y="1174065"/>
            <a:ext cx="7328648" cy="2624259"/>
          </a:xfrm>
          <a:prstGeom prst="rect">
            <a:avLst/>
          </a:prstGeom>
        </p:spPr>
      </p:pic>
      <p:pic>
        <p:nvPicPr>
          <p:cNvPr id="12" name="Bildobjekt 11" descr="En bild som visar linje, Färggrann, Grafik, skärmbild&#10;&#10;AI-genererat innehåll kan vara felaktigt.">
            <a:extLst>
              <a:ext uri="{FF2B5EF4-FFF2-40B4-BE49-F238E27FC236}">
                <a16:creationId xmlns:a16="http://schemas.microsoft.com/office/drawing/2014/main" id="{6D80D4D3-2AB6-7C9C-BCC9-A13563DAE0E9}"/>
              </a:ext>
            </a:extLst>
          </p:cNvPr>
          <p:cNvPicPr>
            <a:picLocks noChangeAspect="1"/>
          </p:cNvPicPr>
          <p:nvPr/>
        </p:nvPicPr>
        <p:blipFill>
          <a:blip r:embed="rId4"/>
          <a:stretch>
            <a:fillRect/>
          </a:stretch>
        </p:blipFill>
        <p:spPr>
          <a:xfrm>
            <a:off x="10995491" y="-5043"/>
            <a:ext cx="1362075" cy="6800850"/>
          </a:xfrm>
          <a:prstGeom prst="rect">
            <a:avLst/>
          </a:prstGeom>
        </p:spPr>
      </p:pic>
      <p:pic>
        <p:nvPicPr>
          <p:cNvPr id="13" name="Bildobjekt 12" descr="En bild som visar linje, Färggrann, Grafik, skärmbild&#10;&#10;AI-genererat innehåll kan vara felaktigt.">
            <a:extLst>
              <a:ext uri="{FF2B5EF4-FFF2-40B4-BE49-F238E27FC236}">
                <a16:creationId xmlns:a16="http://schemas.microsoft.com/office/drawing/2014/main" id="{F90936A4-4A9C-8753-BFD2-2B6D5A377A89}"/>
              </a:ext>
            </a:extLst>
          </p:cNvPr>
          <p:cNvPicPr>
            <a:picLocks noChangeAspect="1"/>
          </p:cNvPicPr>
          <p:nvPr/>
        </p:nvPicPr>
        <p:blipFill>
          <a:blip r:embed="rId4"/>
          <a:stretch>
            <a:fillRect/>
          </a:stretch>
        </p:blipFill>
        <p:spPr>
          <a:xfrm rot="10800000">
            <a:off x="-176773" y="62193"/>
            <a:ext cx="1362075" cy="6800850"/>
          </a:xfrm>
          <a:prstGeom prst="rect">
            <a:avLst/>
          </a:prstGeom>
        </p:spPr>
      </p:pic>
    </p:spTree>
    <p:extLst>
      <p:ext uri="{BB962C8B-B14F-4D97-AF65-F5344CB8AC3E}">
        <p14:creationId xmlns:p14="http://schemas.microsoft.com/office/powerpoint/2010/main" val="190145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6E1CA-EEFF-812F-D932-30CADD213E98}"/>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3639E40A-4B59-67CC-3D97-1CA878B5332A}"/>
              </a:ext>
            </a:extLst>
          </p:cNvPr>
          <p:cNvPicPr>
            <a:picLocks noChangeAspect="1"/>
          </p:cNvPicPr>
          <p:nvPr/>
        </p:nvPicPr>
        <p:blipFill>
          <a:blip r:embed="rId3"/>
          <a:stretch>
            <a:fillRect/>
          </a:stretch>
        </p:blipFill>
        <p:spPr>
          <a:xfrm>
            <a:off x="0" y="0"/>
            <a:ext cx="12192000" cy="6857999"/>
          </a:xfrm>
          <a:prstGeom prst="rect">
            <a:avLst/>
          </a:prstGeom>
        </p:spPr>
      </p:pic>
      <p:sp>
        <p:nvSpPr>
          <p:cNvPr id="3" name="textruta 2">
            <a:extLst>
              <a:ext uri="{FF2B5EF4-FFF2-40B4-BE49-F238E27FC236}">
                <a16:creationId xmlns:a16="http://schemas.microsoft.com/office/drawing/2014/main" id="{49AF963F-3DE6-5A9E-8072-C6629E15E1F0}"/>
              </a:ext>
            </a:extLst>
          </p:cNvPr>
          <p:cNvSpPr txBox="1"/>
          <p:nvPr/>
        </p:nvSpPr>
        <p:spPr>
          <a:xfrm>
            <a:off x="1072243" y="1709557"/>
            <a:ext cx="10047514" cy="3831818"/>
          </a:xfrm>
          <a:prstGeom prst="rect">
            <a:avLst/>
          </a:prstGeom>
          <a:noFill/>
        </p:spPr>
        <p:txBody>
          <a:bodyPr wrap="square" lIns="91440" tIns="45720" rIns="91440" bIns="45720" rtlCol="0" anchor="t">
            <a:spAutoFit/>
          </a:bodyPr>
          <a:lstStyle/>
          <a:p>
            <a:pPr algn="ctr"/>
            <a:r>
              <a:rPr lang="sv-SE" sz="2700" dirty="0">
                <a:latin typeface="Poppins"/>
                <a:cs typeface="Poppins"/>
              </a:rPr>
              <a:t>En studie gjord av A-klinikstiftelsen visar på att 30% av alla </a:t>
            </a:r>
          </a:p>
          <a:p>
            <a:pPr algn="ctr"/>
            <a:r>
              <a:rPr lang="sv-SE" sz="2700" dirty="0">
                <a:latin typeface="Poppins"/>
                <a:cs typeface="Poppins"/>
              </a:rPr>
              <a:t>16-20 åriga ungdomar hade på olika sätt lidit av att en förälder hade druckit för mycket alkohol.</a:t>
            </a:r>
          </a:p>
          <a:p>
            <a:pPr algn="ctr"/>
            <a:endParaRPr lang="sv-SE" sz="2700" dirty="0">
              <a:latin typeface="Poppins"/>
              <a:cs typeface="Poppins"/>
            </a:endParaRPr>
          </a:p>
          <a:p>
            <a:pPr algn="ctr"/>
            <a:r>
              <a:rPr lang="sv-SE" sz="2700" dirty="0">
                <a:latin typeface="Poppins"/>
                <a:cs typeface="Poppins"/>
              </a:rPr>
              <a:t>Det är viktigt att prata med någon vuxen om man mår dåligt av sin eller sina föräldrars alkoholbruk. Man är inte ensam och det finns hjälp att få, bland annat av USM som ordnar Ninni-verksamhet åt barn till missbrukare.</a:t>
            </a:r>
            <a:endParaRPr lang="sv-FI" sz="2700">
              <a:latin typeface="Poppins"/>
              <a:cs typeface="Poppins"/>
            </a:endParaRPr>
          </a:p>
        </p:txBody>
      </p:sp>
      <p:sp>
        <p:nvSpPr>
          <p:cNvPr id="5" name="textruta 4">
            <a:extLst>
              <a:ext uri="{FF2B5EF4-FFF2-40B4-BE49-F238E27FC236}">
                <a16:creationId xmlns:a16="http://schemas.microsoft.com/office/drawing/2014/main" id="{B8944423-3139-CCF6-DE6A-FED116B86592}"/>
              </a:ext>
            </a:extLst>
          </p:cNvPr>
          <p:cNvSpPr txBox="1"/>
          <p:nvPr/>
        </p:nvSpPr>
        <p:spPr>
          <a:xfrm>
            <a:off x="3113904" y="5484157"/>
            <a:ext cx="2631989" cy="369332"/>
          </a:xfrm>
          <a:prstGeom prst="rect">
            <a:avLst/>
          </a:prstGeom>
          <a:noFill/>
        </p:spPr>
        <p:txBody>
          <a:bodyPr wrap="square" rtlCol="0">
            <a:spAutoFit/>
          </a:bodyPr>
          <a:lstStyle/>
          <a:p>
            <a:r>
              <a:rPr lang="sv-FI" dirty="0">
                <a:hlinkClick r:id="rId4"/>
              </a:rPr>
              <a:t>Läs mer här </a:t>
            </a:r>
            <a:endParaRPr lang="sv-FI" dirty="0"/>
          </a:p>
        </p:txBody>
      </p:sp>
      <p:sp>
        <p:nvSpPr>
          <p:cNvPr id="6" name="textruta 5">
            <a:extLst>
              <a:ext uri="{FF2B5EF4-FFF2-40B4-BE49-F238E27FC236}">
                <a16:creationId xmlns:a16="http://schemas.microsoft.com/office/drawing/2014/main" id="{748A0373-FA2E-B345-5942-524284C1E9FA}"/>
              </a:ext>
            </a:extLst>
          </p:cNvPr>
          <p:cNvSpPr txBox="1"/>
          <p:nvPr/>
        </p:nvSpPr>
        <p:spPr>
          <a:xfrm>
            <a:off x="6446109" y="5484157"/>
            <a:ext cx="3645243" cy="369332"/>
          </a:xfrm>
          <a:prstGeom prst="rect">
            <a:avLst/>
          </a:prstGeom>
          <a:noFill/>
        </p:spPr>
        <p:txBody>
          <a:bodyPr wrap="square" rtlCol="0">
            <a:spAutoFit/>
          </a:bodyPr>
          <a:lstStyle/>
          <a:p>
            <a:r>
              <a:rPr lang="sv-FI" dirty="0">
                <a:hlinkClick r:id="rId5"/>
              </a:rPr>
              <a:t>Läs mer om Ninni-verksamheten</a:t>
            </a:r>
            <a:endParaRPr lang="sv-FI" dirty="0"/>
          </a:p>
        </p:txBody>
      </p:sp>
      <p:pic>
        <p:nvPicPr>
          <p:cNvPr id="2" name="Bildobjekt 1" descr="En bild som visar Grafik, Teckensnitt, logotyp, symbol&#10;&#10;AI-genererat innehåll kan vara felaktigt.">
            <a:extLst>
              <a:ext uri="{FF2B5EF4-FFF2-40B4-BE49-F238E27FC236}">
                <a16:creationId xmlns:a16="http://schemas.microsoft.com/office/drawing/2014/main" id="{2B628264-8C4A-78D6-07A6-4DEB73D1A26C}"/>
              </a:ext>
            </a:extLst>
          </p:cNvPr>
          <p:cNvPicPr>
            <a:picLocks noChangeAspect="1"/>
          </p:cNvPicPr>
          <p:nvPr/>
        </p:nvPicPr>
        <p:blipFill>
          <a:blip r:embed="rId6"/>
          <a:stretch>
            <a:fillRect/>
          </a:stretch>
        </p:blipFill>
        <p:spPr>
          <a:xfrm>
            <a:off x="9177617" y="923443"/>
            <a:ext cx="2084295" cy="775288"/>
          </a:xfrm>
          <a:prstGeom prst="rect">
            <a:avLst/>
          </a:prstGeom>
        </p:spPr>
      </p:pic>
    </p:spTree>
    <p:extLst>
      <p:ext uri="{BB962C8B-B14F-4D97-AF65-F5344CB8AC3E}">
        <p14:creationId xmlns:p14="http://schemas.microsoft.com/office/powerpoint/2010/main" val="3427144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D0115-082F-88D6-B1FC-FA1BC8CF3FD4}"/>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7F5CB079-DA0A-85C8-FEBE-3799E9475781}"/>
              </a:ext>
            </a:extLst>
          </p:cNvPr>
          <p:cNvSpPr txBox="1"/>
          <p:nvPr/>
        </p:nvSpPr>
        <p:spPr>
          <a:xfrm>
            <a:off x="2065636" y="1370716"/>
            <a:ext cx="9265510" cy="280076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5:</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För att tillverka 1 liter vin behövs cirka 800 liter vatten</a:t>
            </a:r>
            <a:endParaRPr lang="sv-FI" sz="4400" b="0" i="0" u="none" strike="noStrike" kern="1200" cap="none" spc="0" normalizeH="0" baseline="0" noProof="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3A0F7F6F-E1AB-E856-AC6B-220FDA5A716B}"/>
              </a:ext>
            </a:extLst>
          </p:cNvPr>
          <p:cNvSpPr txBox="1"/>
          <p:nvPr/>
        </p:nvSpPr>
        <p:spPr>
          <a:xfrm>
            <a:off x="4292647" y="5203644"/>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00B050"/>
                </a:solidFill>
                <a:effectLst/>
                <a:uLnTx/>
                <a:uFillTx/>
                <a:latin typeface="Poppins"/>
                <a:cs typeface="Poppins"/>
              </a:rPr>
              <a:t>SANT</a:t>
            </a:r>
            <a:endParaRPr lang="sv-FI" sz="6000" b="0" i="0" u="none" strike="noStrike" kern="1200" cap="none" spc="0" normalizeH="0" baseline="0" noProof="0" dirty="0">
              <a:ln>
                <a:noFill/>
              </a:ln>
              <a:solidFill>
                <a:srgbClr val="00B050"/>
              </a:solidFill>
              <a:effectLst/>
              <a:uLnTx/>
              <a:uFillTx/>
              <a:latin typeface="Poppins"/>
              <a:cs typeface="Poppins"/>
            </a:endParaRPr>
          </a:p>
        </p:txBody>
      </p:sp>
      <p:pic>
        <p:nvPicPr>
          <p:cNvPr id="5" name="Bildobjekt 4" descr="En bild som visar linje, Färggrann, Grafik, skärmbild&#10;&#10;AI-genererat innehåll kan vara felaktigt.">
            <a:extLst>
              <a:ext uri="{FF2B5EF4-FFF2-40B4-BE49-F238E27FC236}">
                <a16:creationId xmlns:a16="http://schemas.microsoft.com/office/drawing/2014/main" id="{6763B16A-F648-46F0-130B-63943E564CFB}"/>
              </a:ext>
            </a:extLst>
          </p:cNvPr>
          <p:cNvPicPr>
            <a:picLocks noChangeAspect="1"/>
          </p:cNvPicPr>
          <p:nvPr/>
        </p:nvPicPr>
        <p:blipFill>
          <a:blip r:embed="rId3"/>
          <a:stretch>
            <a:fillRect/>
          </a:stretch>
        </p:blipFill>
        <p:spPr>
          <a:xfrm rot="10800000">
            <a:off x="-176773" y="62193"/>
            <a:ext cx="1362075" cy="6800850"/>
          </a:xfrm>
          <a:prstGeom prst="rect">
            <a:avLst/>
          </a:prstGeom>
        </p:spPr>
      </p:pic>
    </p:spTree>
    <p:extLst>
      <p:ext uri="{BB962C8B-B14F-4D97-AF65-F5344CB8AC3E}">
        <p14:creationId xmlns:p14="http://schemas.microsoft.com/office/powerpoint/2010/main" val="326115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D02724CE-9C93-403C-95E3-C5DC578A5011}"/>
              </a:ext>
            </a:extLst>
          </p:cNvPr>
          <p:cNvPicPr>
            <a:picLocks noChangeAspect="1"/>
          </p:cNvPicPr>
          <p:nvPr/>
        </p:nvPicPr>
        <p:blipFill>
          <a:blip r:embed="rId3"/>
          <a:stretch>
            <a:fillRect/>
          </a:stretch>
        </p:blipFill>
        <p:spPr>
          <a:xfrm>
            <a:off x="0" y="0"/>
            <a:ext cx="12192000" cy="6857999"/>
          </a:xfrm>
          <a:prstGeom prst="rect">
            <a:avLst/>
          </a:prstGeom>
        </p:spPr>
      </p:pic>
      <p:sp>
        <p:nvSpPr>
          <p:cNvPr id="4" name="textruta 3">
            <a:extLst>
              <a:ext uri="{FF2B5EF4-FFF2-40B4-BE49-F238E27FC236}">
                <a16:creationId xmlns:a16="http://schemas.microsoft.com/office/drawing/2014/main" id="{B9BD17F5-4CC3-3F99-77F8-1BF1A224878F}"/>
              </a:ext>
            </a:extLst>
          </p:cNvPr>
          <p:cNvSpPr txBox="1"/>
          <p:nvPr/>
        </p:nvSpPr>
        <p:spPr>
          <a:xfrm>
            <a:off x="1670957" y="2013227"/>
            <a:ext cx="8850086" cy="193899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4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prstClr val="black"/>
                </a:solidFill>
                <a:effectLst/>
                <a:uLnTx/>
                <a:uFillTx/>
                <a:latin typeface="Poppins"/>
                <a:cs typeface="Poppins"/>
              </a:rPr>
              <a:t>För att tillverka 1 liter vin krävs mera än 870 liter vatten</a:t>
            </a:r>
            <a:endParaRPr lang="sv-FI" sz="1800" b="0" i="0" u="none" strike="noStrike" kern="1200" cap="none" spc="0" normalizeH="0" baseline="0" noProof="0">
              <a:ln>
                <a:noFill/>
              </a:ln>
              <a:solidFill>
                <a:prstClr val="black"/>
              </a:solidFill>
              <a:effectLst/>
              <a:uLnTx/>
              <a:uFillTx/>
              <a:latin typeface="Poppins"/>
              <a:cs typeface="Poppins"/>
            </a:endParaRPr>
          </a:p>
        </p:txBody>
      </p:sp>
      <p:sp>
        <p:nvSpPr>
          <p:cNvPr id="3" name="textruta 2">
            <a:extLst>
              <a:ext uri="{FF2B5EF4-FFF2-40B4-BE49-F238E27FC236}">
                <a16:creationId xmlns:a16="http://schemas.microsoft.com/office/drawing/2014/main" id="{1DA872CA-C401-F8CA-BC0D-6381DEADAE9C}"/>
              </a:ext>
            </a:extLst>
          </p:cNvPr>
          <p:cNvSpPr txBox="1"/>
          <p:nvPr/>
        </p:nvSpPr>
        <p:spPr>
          <a:xfrm>
            <a:off x="8835081" y="5320730"/>
            <a:ext cx="213771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Läs mer här</a:t>
            </a: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 name="Bildobjekt 1" descr="En bild som visar Grafik, Teckensnitt, logotyp, symbol&#10;&#10;AI-genererat innehåll kan vara felaktigt.">
            <a:extLst>
              <a:ext uri="{FF2B5EF4-FFF2-40B4-BE49-F238E27FC236}">
                <a16:creationId xmlns:a16="http://schemas.microsoft.com/office/drawing/2014/main" id="{478B925C-199B-BC65-B955-1354E0F8572F}"/>
              </a:ext>
            </a:extLst>
          </p:cNvPr>
          <p:cNvPicPr>
            <a:picLocks noChangeAspect="1"/>
          </p:cNvPicPr>
          <p:nvPr/>
        </p:nvPicPr>
        <p:blipFill>
          <a:blip r:embed="rId5"/>
          <a:stretch>
            <a:fillRect/>
          </a:stretch>
        </p:blipFill>
        <p:spPr>
          <a:xfrm>
            <a:off x="9177617" y="1046708"/>
            <a:ext cx="1961030" cy="663230"/>
          </a:xfrm>
          <a:prstGeom prst="rect">
            <a:avLst/>
          </a:prstGeom>
        </p:spPr>
      </p:pic>
    </p:spTree>
    <p:extLst>
      <p:ext uri="{BB962C8B-B14F-4D97-AF65-F5344CB8AC3E}">
        <p14:creationId xmlns:p14="http://schemas.microsoft.com/office/powerpoint/2010/main" val="3898336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23FE6-B206-A518-AFA0-1FF15D1C42C9}"/>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E56D6386-9F67-A8A7-D727-7032E7D568F0}"/>
              </a:ext>
            </a:extLst>
          </p:cNvPr>
          <p:cNvSpPr txBox="1"/>
          <p:nvPr/>
        </p:nvSpPr>
        <p:spPr>
          <a:xfrm>
            <a:off x="2316970" y="1120810"/>
            <a:ext cx="9205452" cy="329320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Påstående </a:t>
            </a:r>
            <a:r>
              <a:rPr lang="sv-SE" sz="4400" b="1" dirty="0">
                <a:solidFill>
                  <a:prstClr val="black"/>
                </a:solidFill>
                <a:latin typeface="Poppins"/>
                <a:ea typeface="Open sans" panose="020B0606030504020204" pitchFamily="34" charset="0"/>
                <a:cs typeface="Poppins"/>
              </a:rPr>
              <a:t>6</a:t>
            </a:r>
            <a:r>
              <a:rPr kumimoji="0"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a:t>
            </a:r>
            <a:endParaRPr lang="sv-SE" sz="4400" b="1"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44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0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Alkoholkonsumtion kostar mer än  650 miljoner euro för den offentliga vården i Finland varje år</a:t>
            </a:r>
            <a:endParaRPr lang="sv-SE" sz="4000" b="1" i="0" u="none" strike="noStrike" kern="1200" cap="none" spc="0" normalizeH="0" baseline="0" noProof="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22F58AC6-D753-AC16-4A47-9526A228050A}"/>
              </a:ext>
            </a:extLst>
          </p:cNvPr>
          <p:cNvSpPr txBox="1"/>
          <p:nvPr/>
        </p:nvSpPr>
        <p:spPr>
          <a:xfrm>
            <a:off x="4340958" y="5000758"/>
            <a:ext cx="4811487"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noProof="0" dirty="0">
                <a:ln>
                  <a:noFill/>
                </a:ln>
                <a:solidFill>
                  <a:srgbClr val="4EA72E"/>
                </a:solidFill>
                <a:effectLst/>
                <a:uLnTx/>
                <a:uFillTx/>
                <a:latin typeface="Poppins"/>
                <a:cs typeface="Poppins"/>
              </a:rPr>
              <a:t>SANT</a:t>
            </a:r>
            <a:endParaRPr lang="sv-FI" sz="6000" b="0" i="0" u="none" strike="noStrike" kern="1200" cap="none" spc="0" normalizeH="0" baseline="0" noProof="0" dirty="0">
              <a:ln>
                <a:noFill/>
              </a:ln>
              <a:solidFill>
                <a:srgbClr val="4EA72E"/>
              </a:solidFill>
              <a:effectLst/>
              <a:uLnTx/>
              <a:uFillTx/>
              <a:latin typeface="Poppins"/>
              <a:cs typeface="Poppins"/>
            </a:endParaRPr>
          </a:p>
        </p:txBody>
      </p:sp>
      <p:sp>
        <p:nvSpPr>
          <p:cNvPr id="5" name="Likbent triangel 4">
            <a:extLst>
              <a:ext uri="{FF2B5EF4-FFF2-40B4-BE49-F238E27FC236}">
                <a16:creationId xmlns:a16="http://schemas.microsoft.com/office/drawing/2014/main" id="{C1ACAB8A-3F74-9C89-ADA5-479890CF01C4}"/>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7" name="Likbent triangel 6">
            <a:extLst>
              <a:ext uri="{FF2B5EF4-FFF2-40B4-BE49-F238E27FC236}">
                <a16:creationId xmlns:a16="http://schemas.microsoft.com/office/drawing/2014/main" id="{43CB301C-312C-6009-A03F-7558E7CB7C34}"/>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9" name="Likbent triangel 8">
            <a:extLst>
              <a:ext uri="{FF2B5EF4-FFF2-40B4-BE49-F238E27FC236}">
                <a16:creationId xmlns:a16="http://schemas.microsoft.com/office/drawing/2014/main" id="{062BAFD9-7BAF-068F-AC14-A36332BAD084}"/>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Likbent triangel 10">
            <a:extLst>
              <a:ext uri="{FF2B5EF4-FFF2-40B4-BE49-F238E27FC236}">
                <a16:creationId xmlns:a16="http://schemas.microsoft.com/office/drawing/2014/main" id="{FD655DA3-A3BF-F29B-8DEC-2C536814ABEF}"/>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Likbent triangel 12">
            <a:extLst>
              <a:ext uri="{FF2B5EF4-FFF2-40B4-BE49-F238E27FC236}">
                <a16:creationId xmlns:a16="http://schemas.microsoft.com/office/drawing/2014/main" id="{A95BBB1F-19E5-0AA2-AE47-8636D159F1A7}"/>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97153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FAE54-971A-B943-E197-022F0EF67052}"/>
            </a:ext>
          </a:extLst>
        </p:cNvPr>
        <p:cNvGrpSpPr/>
        <p:nvPr/>
      </p:nvGrpSpPr>
      <p:grpSpPr>
        <a:xfrm>
          <a:off x="0" y="0"/>
          <a:ext cx="0" cy="0"/>
          <a:chOff x="0" y="0"/>
          <a:chExt cx="0" cy="0"/>
        </a:xfrm>
      </p:grpSpPr>
      <p:pic>
        <p:nvPicPr>
          <p:cNvPr id="6" name="Bildobjekt 5">
            <a:extLst>
              <a:ext uri="{FF2B5EF4-FFF2-40B4-BE49-F238E27FC236}">
                <a16:creationId xmlns:a16="http://schemas.microsoft.com/office/drawing/2014/main" id="{153F0DA8-8039-0055-1C38-7F7E19B7CE05}"/>
              </a:ext>
            </a:extLst>
          </p:cNvPr>
          <p:cNvPicPr>
            <a:picLocks noChangeAspect="1"/>
          </p:cNvPicPr>
          <p:nvPr/>
        </p:nvPicPr>
        <p:blipFill>
          <a:blip r:embed="rId3"/>
          <a:stretch>
            <a:fillRect/>
          </a:stretch>
        </p:blipFill>
        <p:spPr>
          <a:xfrm>
            <a:off x="0" y="0"/>
            <a:ext cx="12192000" cy="6857999"/>
          </a:xfrm>
          <a:prstGeom prst="rect">
            <a:avLst/>
          </a:prstGeom>
        </p:spPr>
      </p:pic>
      <p:sp>
        <p:nvSpPr>
          <p:cNvPr id="4" name="textruta 3">
            <a:extLst>
              <a:ext uri="{FF2B5EF4-FFF2-40B4-BE49-F238E27FC236}">
                <a16:creationId xmlns:a16="http://schemas.microsoft.com/office/drawing/2014/main" id="{8D2DFAF8-27CB-657C-9D51-0FE16BB84781}"/>
              </a:ext>
            </a:extLst>
          </p:cNvPr>
          <p:cNvSpPr txBox="1"/>
          <p:nvPr/>
        </p:nvSpPr>
        <p:spPr>
          <a:xfrm>
            <a:off x="1670957" y="1904999"/>
            <a:ext cx="885008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ruta 2">
            <a:extLst>
              <a:ext uri="{FF2B5EF4-FFF2-40B4-BE49-F238E27FC236}">
                <a16:creationId xmlns:a16="http://schemas.microsoft.com/office/drawing/2014/main" id="{E5A31310-A5B9-736B-EED1-F2105C4DDA82}"/>
              </a:ext>
            </a:extLst>
          </p:cNvPr>
          <p:cNvSpPr txBox="1"/>
          <p:nvPr/>
        </p:nvSpPr>
        <p:spPr>
          <a:xfrm>
            <a:off x="1441622" y="1904999"/>
            <a:ext cx="9079421" cy="34163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6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rPr>
              <a:t>Alkoholkonsumtion orsakar mellan 650 miljoner och 1,1 miljarder euro i kostnader för den offentliga vården i Finland varje år. Den totala kostnaden är troligen ännu högre, då även andra tjänster inom samhället påverkas. </a:t>
            </a:r>
            <a:endParaRPr lang="sv-FI" sz="3600" b="0" i="0" u="none" strike="noStrike" kern="1200" cap="none" spc="0" normalizeH="0" baseline="0" noProof="0" dirty="0">
              <a:ln>
                <a:noFill/>
              </a:ln>
              <a:solidFill>
                <a:prstClr val="black"/>
              </a:solidFill>
              <a:effectLst/>
              <a:uLnTx/>
              <a:uFillTx/>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D19F8C06-7DA7-27F1-2ABA-FAE3A56C5A81}"/>
              </a:ext>
            </a:extLst>
          </p:cNvPr>
          <p:cNvSpPr txBox="1"/>
          <p:nvPr/>
        </p:nvSpPr>
        <p:spPr>
          <a:xfrm>
            <a:off x="9329352" y="5541456"/>
            <a:ext cx="185351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Läs mer här</a:t>
            </a:r>
            <a:endParaRPr kumimoji="0" lang="sv-FI"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Bildobjekt 4" descr="En bild som visar Grafik, Teckensnitt, logotyp, symbol&#10;&#10;AI-genererat innehåll kan vara felaktigt.">
            <a:extLst>
              <a:ext uri="{FF2B5EF4-FFF2-40B4-BE49-F238E27FC236}">
                <a16:creationId xmlns:a16="http://schemas.microsoft.com/office/drawing/2014/main" id="{E4E63B6B-198A-E888-FC5B-86E8101AFED4}"/>
              </a:ext>
            </a:extLst>
          </p:cNvPr>
          <p:cNvPicPr>
            <a:picLocks noChangeAspect="1"/>
          </p:cNvPicPr>
          <p:nvPr/>
        </p:nvPicPr>
        <p:blipFill>
          <a:blip r:embed="rId5"/>
          <a:stretch>
            <a:fillRect/>
          </a:stretch>
        </p:blipFill>
        <p:spPr>
          <a:xfrm>
            <a:off x="9177617" y="979473"/>
            <a:ext cx="2162736" cy="730465"/>
          </a:xfrm>
          <a:prstGeom prst="rect">
            <a:avLst/>
          </a:prstGeom>
        </p:spPr>
      </p:pic>
    </p:spTree>
    <p:extLst>
      <p:ext uri="{BB962C8B-B14F-4D97-AF65-F5344CB8AC3E}">
        <p14:creationId xmlns:p14="http://schemas.microsoft.com/office/powerpoint/2010/main" val="3605751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168689" y="1386480"/>
            <a:ext cx="9205452" cy="3354765"/>
          </a:xfrm>
          <a:prstGeom prst="rect">
            <a:avLst/>
          </a:prstGeom>
          <a:noFill/>
        </p:spPr>
        <p:txBody>
          <a:bodyPr wrap="square" lIns="91440" tIns="45720" rIns="91440" bIns="45720" rtlCol="0" anchor="t">
            <a:spAutoFit/>
          </a:bodyPr>
          <a:lstStyle/>
          <a:p>
            <a:pPr algn="ctr"/>
            <a:r>
              <a:rPr lang="sv-SE" sz="4400" b="1" dirty="0">
                <a:latin typeface="Poppins"/>
                <a:ea typeface="Open sans" panose="020B0606030504020204" pitchFamily="34" charset="0"/>
                <a:cs typeface="Poppins"/>
              </a:rPr>
              <a:t>Påstående 7:</a:t>
            </a:r>
          </a:p>
          <a:p>
            <a:pPr algn="ctr"/>
            <a:endParaRPr lang="sv-SE" sz="4400" dirty="0">
              <a:latin typeface="Poppins"/>
              <a:ea typeface="Open sans" panose="020B0606030504020204" pitchFamily="34" charset="0"/>
              <a:cs typeface="Poppins"/>
            </a:endParaRPr>
          </a:p>
          <a:p>
            <a:pPr algn="ctr"/>
            <a:r>
              <a:rPr lang="sv-SE" sz="4000" dirty="0">
                <a:latin typeface="Poppins"/>
                <a:ea typeface="Open sans" panose="020B0606030504020204" pitchFamily="34" charset="0"/>
                <a:cs typeface="Poppins"/>
              </a:rPr>
              <a:t>5 % av alla vuxna i Finland är helnyktra</a:t>
            </a:r>
          </a:p>
          <a:p>
            <a:pPr algn="ctr"/>
            <a:endParaRPr lang="sv-SE" sz="4400" b="1" dirty="0">
              <a:latin typeface="Poppins"/>
              <a:cs typeface="Poppins"/>
            </a:endParaRPr>
          </a:p>
        </p:txBody>
      </p:sp>
      <p:sp>
        <p:nvSpPr>
          <p:cNvPr id="2" name="textruta 1">
            <a:extLst>
              <a:ext uri="{FF2B5EF4-FFF2-40B4-BE49-F238E27FC236}">
                <a16:creationId xmlns:a16="http://schemas.microsoft.com/office/drawing/2014/main" id="{0FBC7544-F2A9-FE1E-1865-92AD6BE97C39}"/>
              </a:ext>
            </a:extLst>
          </p:cNvPr>
          <p:cNvSpPr txBox="1"/>
          <p:nvPr/>
        </p:nvSpPr>
        <p:spPr>
          <a:xfrm>
            <a:off x="4205034" y="4277893"/>
            <a:ext cx="4811487" cy="1015663"/>
          </a:xfrm>
          <a:prstGeom prst="rect">
            <a:avLst/>
          </a:prstGeom>
          <a:noFill/>
        </p:spPr>
        <p:txBody>
          <a:bodyPr wrap="square" lIns="91440" tIns="45720" rIns="91440" bIns="45720" rtlCol="0" anchor="t">
            <a:spAutoFit/>
          </a:bodyPr>
          <a:lstStyle/>
          <a:p>
            <a:pPr algn="ctr"/>
            <a:r>
              <a:rPr lang="sv-FI" sz="6000" dirty="0">
                <a:solidFill>
                  <a:srgbClr val="FF0000"/>
                </a:solidFill>
                <a:latin typeface="Poppins"/>
                <a:cs typeface="Poppins"/>
              </a:rPr>
              <a:t>FALSKT</a:t>
            </a:r>
          </a:p>
        </p:txBody>
      </p:sp>
      <p:pic>
        <p:nvPicPr>
          <p:cNvPr id="5" name="Bildobjekt 4" descr="En bild som visar linje, Färggrann, Grafik, skärmbild&#10;&#10;AI-genererat innehåll kan vara felaktigt.">
            <a:extLst>
              <a:ext uri="{FF2B5EF4-FFF2-40B4-BE49-F238E27FC236}">
                <a16:creationId xmlns:a16="http://schemas.microsoft.com/office/drawing/2014/main" id="{75B09E09-EA57-B030-A9EF-E68AE560CEBC}"/>
              </a:ext>
            </a:extLst>
          </p:cNvPr>
          <p:cNvPicPr>
            <a:picLocks noChangeAspect="1"/>
          </p:cNvPicPr>
          <p:nvPr/>
        </p:nvPicPr>
        <p:blipFill>
          <a:blip r:embed="rId2"/>
          <a:stretch>
            <a:fillRect/>
          </a:stretch>
        </p:blipFill>
        <p:spPr>
          <a:xfrm rot="10800000">
            <a:off x="-176773" y="62193"/>
            <a:ext cx="1362075" cy="6800850"/>
          </a:xfrm>
          <a:prstGeom prst="rect">
            <a:avLst/>
          </a:prstGeom>
        </p:spPr>
      </p:pic>
    </p:spTree>
    <p:extLst>
      <p:ext uri="{BB962C8B-B14F-4D97-AF65-F5344CB8AC3E}">
        <p14:creationId xmlns:p14="http://schemas.microsoft.com/office/powerpoint/2010/main" val="210634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98AF79C-15BF-66AC-50C1-7C17C2E84B12}"/>
              </a:ext>
            </a:extLst>
          </p:cNvPr>
          <p:cNvPicPr>
            <a:picLocks noChangeAspect="1"/>
          </p:cNvPicPr>
          <p:nvPr/>
        </p:nvPicPr>
        <p:blipFill>
          <a:blip r:embed="rId3"/>
          <a:stretch>
            <a:fillRect/>
          </a:stretch>
        </p:blipFill>
        <p:spPr>
          <a:xfrm>
            <a:off x="0" y="0"/>
            <a:ext cx="12192000" cy="6857999"/>
          </a:xfrm>
          <a:prstGeom prst="rect">
            <a:avLst/>
          </a:prstGeom>
        </p:spPr>
      </p:pic>
      <p:sp>
        <p:nvSpPr>
          <p:cNvPr id="4" name="textruta 3">
            <a:extLst>
              <a:ext uri="{FF2B5EF4-FFF2-40B4-BE49-F238E27FC236}">
                <a16:creationId xmlns:a16="http://schemas.microsoft.com/office/drawing/2014/main" id="{B9BD17F5-4CC3-3F99-77F8-1BF1A224878F}"/>
              </a:ext>
            </a:extLst>
          </p:cNvPr>
          <p:cNvSpPr txBox="1"/>
          <p:nvPr/>
        </p:nvSpPr>
        <p:spPr>
          <a:xfrm>
            <a:off x="1670957" y="1904999"/>
            <a:ext cx="8850086" cy="369332"/>
          </a:xfrm>
          <a:prstGeom prst="rect">
            <a:avLst/>
          </a:prstGeom>
          <a:noFill/>
        </p:spPr>
        <p:txBody>
          <a:bodyPr wrap="square" rtlCol="0">
            <a:spAutoFit/>
          </a:bodyPr>
          <a:lstStyle/>
          <a:p>
            <a:pPr algn="ctr"/>
            <a:endParaRPr lang="sv-FI" dirty="0"/>
          </a:p>
        </p:txBody>
      </p:sp>
      <p:sp>
        <p:nvSpPr>
          <p:cNvPr id="3" name="textruta 2">
            <a:extLst>
              <a:ext uri="{FF2B5EF4-FFF2-40B4-BE49-F238E27FC236}">
                <a16:creationId xmlns:a16="http://schemas.microsoft.com/office/drawing/2014/main" id="{708A8C40-478D-62B8-AB0B-F05E7F9AC71F}"/>
              </a:ext>
            </a:extLst>
          </p:cNvPr>
          <p:cNvSpPr txBox="1"/>
          <p:nvPr/>
        </p:nvSpPr>
        <p:spPr>
          <a:xfrm>
            <a:off x="1545623" y="2089665"/>
            <a:ext cx="9278895" cy="2631490"/>
          </a:xfrm>
          <a:prstGeom prst="rect">
            <a:avLst/>
          </a:prstGeom>
          <a:noFill/>
        </p:spPr>
        <p:txBody>
          <a:bodyPr wrap="square" lIns="91440" tIns="45720" rIns="91440" bIns="45720" rtlCol="0" anchor="t">
            <a:spAutoFit/>
          </a:bodyPr>
          <a:lstStyle/>
          <a:p>
            <a:pPr algn="ctr"/>
            <a:endParaRPr lang="sv-FI" sz="3300" dirty="0">
              <a:latin typeface="Open sans" panose="020B0606030504020204" pitchFamily="34" charset="0"/>
              <a:ea typeface="Open sans" panose="020B0606030504020204" pitchFamily="34" charset="0"/>
              <a:cs typeface="Open sans" panose="020B0606030504020204" pitchFamily="34" charset="0"/>
            </a:endParaRPr>
          </a:p>
          <a:p>
            <a:pPr algn="ctr"/>
            <a:r>
              <a:rPr lang="sv-FI" sz="3300" dirty="0">
                <a:latin typeface="Poppins"/>
                <a:ea typeface="Open sans" panose="020B0606030504020204" pitchFamily="34" charset="0"/>
                <a:cs typeface="Poppins"/>
              </a:rPr>
              <a:t>Hela 12% av alla vuxna i Finland är helt nyktra och den regelbundna alkoholkonsumtionen bland vuxna har minskat överlag.</a:t>
            </a:r>
          </a:p>
        </p:txBody>
      </p:sp>
      <p:sp>
        <p:nvSpPr>
          <p:cNvPr id="2" name="textruta 1">
            <a:extLst>
              <a:ext uri="{FF2B5EF4-FFF2-40B4-BE49-F238E27FC236}">
                <a16:creationId xmlns:a16="http://schemas.microsoft.com/office/drawing/2014/main" id="{28452D66-EBFE-6870-CC2B-36FBEBF58B75}"/>
              </a:ext>
            </a:extLst>
          </p:cNvPr>
          <p:cNvSpPr txBox="1"/>
          <p:nvPr/>
        </p:nvSpPr>
        <p:spPr>
          <a:xfrm>
            <a:off x="9638270" y="5449330"/>
            <a:ext cx="1717589" cy="369332"/>
          </a:xfrm>
          <a:prstGeom prst="rect">
            <a:avLst/>
          </a:prstGeom>
          <a:noFill/>
        </p:spPr>
        <p:txBody>
          <a:bodyPr wrap="square" rtlCol="0">
            <a:spAutoFit/>
          </a:bodyPr>
          <a:lstStyle/>
          <a:p>
            <a:r>
              <a:rPr lang="sv-FI" dirty="0">
                <a:hlinkClick r:id="rId4"/>
              </a:rPr>
              <a:t>Läs mer här</a:t>
            </a:r>
            <a:endParaRPr lang="sv-FI" dirty="0"/>
          </a:p>
        </p:txBody>
      </p:sp>
      <p:pic>
        <p:nvPicPr>
          <p:cNvPr id="5" name="Bildobjekt 4" descr="En bild som visar Grafik, Teckensnitt, logotyp, symbol&#10;&#10;AI-genererat innehåll kan vara felaktigt.">
            <a:extLst>
              <a:ext uri="{FF2B5EF4-FFF2-40B4-BE49-F238E27FC236}">
                <a16:creationId xmlns:a16="http://schemas.microsoft.com/office/drawing/2014/main" id="{0E6FB548-AE23-1DBD-3FD5-ABCDFAF6DBE0}"/>
              </a:ext>
            </a:extLst>
          </p:cNvPr>
          <p:cNvPicPr>
            <a:picLocks noChangeAspect="1"/>
          </p:cNvPicPr>
          <p:nvPr/>
        </p:nvPicPr>
        <p:blipFill>
          <a:blip r:embed="rId5"/>
          <a:stretch>
            <a:fillRect/>
          </a:stretch>
        </p:blipFill>
        <p:spPr>
          <a:xfrm>
            <a:off x="8953500" y="912238"/>
            <a:ext cx="2229971" cy="797699"/>
          </a:xfrm>
          <a:prstGeom prst="rect">
            <a:avLst/>
          </a:prstGeom>
        </p:spPr>
      </p:pic>
    </p:spTree>
    <p:extLst>
      <p:ext uri="{BB962C8B-B14F-4D97-AF65-F5344CB8AC3E}">
        <p14:creationId xmlns:p14="http://schemas.microsoft.com/office/powerpoint/2010/main" val="1581703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D6424-794C-696F-D02D-556173FBE1A8}"/>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9917FD9E-F87A-CE99-4692-CFAC573DEA15}"/>
              </a:ext>
            </a:extLst>
          </p:cNvPr>
          <p:cNvSpPr txBox="1"/>
          <p:nvPr/>
        </p:nvSpPr>
        <p:spPr>
          <a:xfrm>
            <a:off x="1979194" y="1349410"/>
            <a:ext cx="9978657" cy="3293209"/>
          </a:xfrm>
          <a:prstGeom prst="rect">
            <a:avLst/>
          </a:prstGeom>
          <a:noFill/>
        </p:spPr>
        <p:txBody>
          <a:bodyPr wrap="square" lIns="91440" tIns="45720" rIns="91440" bIns="45720" rtlCol="0" anchor="t">
            <a:spAutoFit/>
          </a:bodyPr>
          <a:lstStyle/>
          <a:p>
            <a:pPr algn="ctr"/>
            <a:r>
              <a:rPr lang="sv-SE" sz="4400" b="1">
                <a:latin typeface="Poppins"/>
                <a:ea typeface="Open sans" panose="020B0606030504020204" pitchFamily="34" charset="0"/>
                <a:cs typeface="Poppins"/>
              </a:rPr>
              <a:t>Påstående 8:</a:t>
            </a:r>
          </a:p>
          <a:p>
            <a:pPr algn="ctr"/>
            <a:endParaRPr lang="sv-SE" sz="4400" dirty="0">
              <a:latin typeface="Poppins"/>
              <a:ea typeface="Open sans" panose="020B0606030504020204" pitchFamily="34" charset="0"/>
              <a:cs typeface="Poppins"/>
            </a:endParaRPr>
          </a:p>
          <a:p>
            <a:pPr algn="ctr"/>
            <a:r>
              <a:rPr lang="sv-SE" sz="4000" dirty="0">
                <a:latin typeface="Poppins"/>
                <a:ea typeface="Open sans"/>
                <a:cs typeface="Poppins"/>
              </a:rPr>
              <a:t>Antalet åttonde- och </a:t>
            </a:r>
            <a:r>
              <a:rPr lang="sv-SE" sz="4000" err="1">
                <a:latin typeface="Poppins"/>
                <a:ea typeface="Open sans"/>
                <a:cs typeface="Poppins"/>
              </a:rPr>
              <a:t>niondeklassister</a:t>
            </a:r>
            <a:r>
              <a:rPr lang="sv-SE" sz="4000" dirty="0">
                <a:latin typeface="Poppins"/>
                <a:ea typeface="Open sans"/>
                <a:cs typeface="Poppins"/>
              </a:rPr>
              <a:t> i Finland som inte alls dricker alkohol har ökat den senaste tiden</a:t>
            </a:r>
            <a:endParaRPr lang="sv-SE" sz="4400" b="1">
              <a:latin typeface="Poppins"/>
              <a:ea typeface="Open sans"/>
              <a:cs typeface="Poppins"/>
            </a:endParaRPr>
          </a:p>
        </p:txBody>
      </p:sp>
      <p:sp>
        <p:nvSpPr>
          <p:cNvPr id="2" name="textruta 1">
            <a:extLst>
              <a:ext uri="{FF2B5EF4-FFF2-40B4-BE49-F238E27FC236}">
                <a16:creationId xmlns:a16="http://schemas.microsoft.com/office/drawing/2014/main" id="{13BBA1CE-FFEE-B63F-D2D4-EA74008303F8}"/>
              </a:ext>
            </a:extLst>
          </p:cNvPr>
          <p:cNvSpPr txBox="1"/>
          <p:nvPr/>
        </p:nvSpPr>
        <p:spPr>
          <a:xfrm>
            <a:off x="4340958" y="5000758"/>
            <a:ext cx="4811487" cy="1015663"/>
          </a:xfrm>
          <a:prstGeom prst="rect">
            <a:avLst/>
          </a:prstGeom>
          <a:noFill/>
        </p:spPr>
        <p:txBody>
          <a:bodyPr wrap="square" lIns="91440" tIns="45720" rIns="91440" bIns="45720" rtlCol="0" anchor="t">
            <a:spAutoFit/>
          </a:bodyPr>
          <a:lstStyle/>
          <a:p>
            <a:pPr algn="ctr"/>
            <a:r>
              <a:rPr lang="sv-FI" sz="6000" dirty="0">
                <a:solidFill>
                  <a:schemeClr val="accent6"/>
                </a:solidFill>
                <a:latin typeface="Poppins"/>
                <a:cs typeface="Poppins"/>
              </a:rPr>
              <a:t>SANT</a:t>
            </a:r>
          </a:p>
        </p:txBody>
      </p:sp>
      <p:sp>
        <p:nvSpPr>
          <p:cNvPr id="5" name="Likbent triangel 4">
            <a:extLst>
              <a:ext uri="{FF2B5EF4-FFF2-40B4-BE49-F238E27FC236}">
                <a16:creationId xmlns:a16="http://schemas.microsoft.com/office/drawing/2014/main" id="{A3241CDE-A3DC-A914-34F3-F1FCA2D89A07}"/>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7" name="Likbent triangel 6">
            <a:extLst>
              <a:ext uri="{FF2B5EF4-FFF2-40B4-BE49-F238E27FC236}">
                <a16:creationId xmlns:a16="http://schemas.microsoft.com/office/drawing/2014/main" id="{3EC9837B-73F5-4411-9367-19F216E114C7}"/>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9" name="Likbent triangel 8">
            <a:extLst>
              <a:ext uri="{FF2B5EF4-FFF2-40B4-BE49-F238E27FC236}">
                <a16:creationId xmlns:a16="http://schemas.microsoft.com/office/drawing/2014/main" id="{B41594EA-DFDA-C9BD-84A1-58D8967EEF6C}"/>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Likbent triangel 10">
            <a:extLst>
              <a:ext uri="{FF2B5EF4-FFF2-40B4-BE49-F238E27FC236}">
                <a16:creationId xmlns:a16="http://schemas.microsoft.com/office/drawing/2014/main" id="{3B861E68-003D-C83F-A0FD-7F90E0EB8EF2}"/>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Likbent triangel 12">
            <a:extLst>
              <a:ext uri="{FF2B5EF4-FFF2-40B4-BE49-F238E27FC236}">
                <a16:creationId xmlns:a16="http://schemas.microsoft.com/office/drawing/2014/main" id="{5F7981A4-B5D3-43DF-1F0D-547A68EC5675}"/>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423207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5EDF0-6DAB-6BE9-E10C-A5C9A928C498}"/>
            </a:ext>
          </a:extLst>
        </p:cNvPr>
        <p:cNvGrpSpPr/>
        <p:nvPr/>
      </p:nvGrpSpPr>
      <p:grpSpPr>
        <a:xfrm>
          <a:off x="0" y="0"/>
          <a:ext cx="0" cy="0"/>
          <a:chOff x="0" y="0"/>
          <a:chExt cx="0" cy="0"/>
        </a:xfrm>
      </p:grpSpPr>
      <p:pic>
        <p:nvPicPr>
          <p:cNvPr id="6" name="Bildobjekt 5">
            <a:extLst>
              <a:ext uri="{FF2B5EF4-FFF2-40B4-BE49-F238E27FC236}">
                <a16:creationId xmlns:a16="http://schemas.microsoft.com/office/drawing/2014/main" id="{6C1FF319-70AB-5E32-E120-3420128975D1}"/>
              </a:ext>
            </a:extLst>
          </p:cNvPr>
          <p:cNvPicPr>
            <a:picLocks noChangeAspect="1"/>
          </p:cNvPicPr>
          <p:nvPr/>
        </p:nvPicPr>
        <p:blipFill>
          <a:blip r:embed="rId3"/>
          <a:stretch>
            <a:fillRect/>
          </a:stretch>
        </p:blipFill>
        <p:spPr>
          <a:xfrm>
            <a:off x="0" y="0"/>
            <a:ext cx="12192000" cy="6857999"/>
          </a:xfrm>
          <a:prstGeom prst="rect">
            <a:avLst/>
          </a:prstGeom>
        </p:spPr>
      </p:pic>
      <p:sp>
        <p:nvSpPr>
          <p:cNvPr id="4" name="textruta 3">
            <a:extLst>
              <a:ext uri="{FF2B5EF4-FFF2-40B4-BE49-F238E27FC236}">
                <a16:creationId xmlns:a16="http://schemas.microsoft.com/office/drawing/2014/main" id="{894CB7E9-D97F-78D2-2CA7-E46E2DDDDC35}"/>
              </a:ext>
            </a:extLst>
          </p:cNvPr>
          <p:cNvSpPr txBox="1"/>
          <p:nvPr/>
        </p:nvSpPr>
        <p:spPr>
          <a:xfrm>
            <a:off x="1670957" y="1904999"/>
            <a:ext cx="8850086" cy="369332"/>
          </a:xfrm>
          <a:prstGeom prst="rect">
            <a:avLst/>
          </a:prstGeom>
          <a:noFill/>
        </p:spPr>
        <p:txBody>
          <a:bodyPr wrap="square" rtlCol="0">
            <a:spAutoFit/>
          </a:bodyPr>
          <a:lstStyle/>
          <a:p>
            <a:pPr algn="ctr"/>
            <a:endParaRPr lang="sv-FI" dirty="0"/>
          </a:p>
        </p:txBody>
      </p:sp>
      <p:sp>
        <p:nvSpPr>
          <p:cNvPr id="3" name="textruta 2">
            <a:extLst>
              <a:ext uri="{FF2B5EF4-FFF2-40B4-BE49-F238E27FC236}">
                <a16:creationId xmlns:a16="http://schemas.microsoft.com/office/drawing/2014/main" id="{8866736C-B68B-6C68-AE43-56054C828458}"/>
              </a:ext>
            </a:extLst>
          </p:cNvPr>
          <p:cNvSpPr txBox="1"/>
          <p:nvPr/>
        </p:nvSpPr>
        <p:spPr>
          <a:xfrm>
            <a:off x="1441622" y="2089665"/>
            <a:ext cx="9079421" cy="3662541"/>
          </a:xfrm>
          <a:prstGeom prst="rect">
            <a:avLst/>
          </a:prstGeom>
          <a:noFill/>
        </p:spPr>
        <p:txBody>
          <a:bodyPr wrap="square" lIns="91440" tIns="45720" rIns="91440" bIns="45720" rtlCol="0" anchor="t">
            <a:spAutoFit/>
          </a:bodyPr>
          <a:lstStyle/>
          <a:p>
            <a:pPr algn="ctr"/>
            <a:r>
              <a:rPr lang="sv-FI" sz="4000" dirty="0">
                <a:latin typeface="Poppins"/>
                <a:ea typeface="Open sans" panose="020B0606030504020204" pitchFamily="34" charset="0"/>
                <a:cs typeface="Poppins"/>
              </a:rPr>
              <a:t>Enligt undersökningen Hälsa i skolan ökar helnyktra ungdomar </a:t>
            </a:r>
          </a:p>
          <a:p>
            <a:pPr algn="ctr"/>
            <a:r>
              <a:rPr lang="sv-FI" sz="4000" dirty="0">
                <a:latin typeface="Poppins"/>
                <a:ea typeface="Open sans" panose="020B0606030504020204" pitchFamily="34" charset="0"/>
                <a:cs typeface="Poppins"/>
              </a:rPr>
              <a:t>i åk 8 och 9 i hela Finland</a:t>
            </a:r>
          </a:p>
          <a:p>
            <a:pPr algn="ctr"/>
            <a:endParaRPr lang="sv-FI" sz="4000" dirty="0">
              <a:latin typeface="Poppins"/>
              <a:ea typeface="Open sans" panose="020B0606030504020204" pitchFamily="34" charset="0"/>
              <a:cs typeface="Poppins"/>
            </a:endParaRPr>
          </a:p>
          <a:p>
            <a:pPr algn="ctr"/>
            <a:r>
              <a:rPr lang="sv-FI" sz="3600" dirty="0">
                <a:latin typeface="Poppins"/>
                <a:ea typeface="Open sans" panose="020B0606030504020204" pitchFamily="34" charset="0"/>
                <a:cs typeface="Poppins"/>
              </a:rPr>
              <a:t>Helnyktra år 2019 	60,7%</a:t>
            </a:r>
          </a:p>
          <a:p>
            <a:pPr algn="ctr"/>
            <a:r>
              <a:rPr lang="sv-FI" sz="3600" dirty="0">
                <a:latin typeface="Poppins"/>
                <a:ea typeface="Open sans" panose="020B0606030504020204" pitchFamily="34" charset="0"/>
                <a:cs typeface="Poppins"/>
              </a:rPr>
              <a:t>Helnyktra år 2023 	67,5% </a:t>
            </a:r>
          </a:p>
        </p:txBody>
      </p:sp>
      <p:sp>
        <p:nvSpPr>
          <p:cNvPr id="2" name="textruta 1">
            <a:extLst>
              <a:ext uri="{FF2B5EF4-FFF2-40B4-BE49-F238E27FC236}">
                <a16:creationId xmlns:a16="http://schemas.microsoft.com/office/drawing/2014/main" id="{3E5648DE-1964-1A93-A20B-B0784EB6B5AE}"/>
              </a:ext>
            </a:extLst>
          </p:cNvPr>
          <p:cNvSpPr txBox="1"/>
          <p:nvPr/>
        </p:nvSpPr>
        <p:spPr>
          <a:xfrm>
            <a:off x="9329352" y="5541456"/>
            <a:ext cx="1853513" cy="369332"/>
          </a:xfrm>
          <a:prstGeom prst="rect">
            <a:avLst/>
          </a:prstGeom>
          <a:noFill/>
        </p:spPr>
        <p:txBody>
          <a:bodyPr wrap="square" rtlCol="0">
            <a:spAutoFit/>
          </a:bodyPr>
          <a:lstStyle/>
          <a:p>
            <a:r>
              <a:rPr lang="sv-FI" dirty="0">
                <a:hlinkClick r:id="rId4"/>
              </a:rPr>
              <a:t>Läs mer här</a:t>
            </a:r>
            <a:endParaRPr lang="sv-FI" dirty="0"/>
          </a:p>
        </p:txBody>
      </p:sp>
      <p:pic>
        <p:nvPicPr>
          <p:cNvPr id="7" name="Bildobjekt 6" descr="En bild som visar Grafik, Teckensnitt, logotyp, symbol&#10;&#10;AI-genererat innehåll kan vara felaktigt.">
            <a:extLst>
              <a:ext uri="{FF2B5EF4-FFF2-40B4-BE49-F238E27FC236}">
                <a16:creationId xmlns:a16="http://schemas.microsoft.com/office/drawing/2014/main" id="{8801E67E-9F5E-EEDA-441E-0110B10B43EC}"/>
              </a:ext>
            </a:extLst>
          </p:cNvPr>
          <p:cNvPicPr>
            <a:picLocks noChangeAspect="1"/>
          </p:cNvPicPr>
          <p:nvPr/>
        </p:nvPicPr>
        <p:blipFill>
          <a:blip r:embed="rId5"/>
          <a:stretch>
            <a:fillRect/>
          </a:stretch>
        </p:blipFill>
        <p:spPr>
          <a:xfrm>
            <a:off x="8919881" y="957061"/>
            <a:ext cx="2409266" cy="764083"/>
          </a:xfrm>
          <a:prstGeom prst="rect">
            <a:avLst/>
          </a:prstGeom>
        </p:spPr>
      </p:pic>
    </p:spTree>
    <p:extLst>
      <p:ext uri="{BB962C8B-B14F-4D97-AF65-F5344CB8AC3E}">
        <p14:creationId xmlns:p14="http://schemas.microsoft.com/office/powerpoint/2010/main" val="316045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linje, Färggrann, Grafik, skärmbild&#10;&#10;AI-genererat innehåll kan vara felaktigt.">
            <a:extLst>
              <a:ext uri="{FF2B5EF4-FFF2-40B4-BE49-F238E27FC236}">
                <a16:creationId xmlns:a16="http://schemas.microsoft.com/office/drawing/2014/main" id="{7213A5E3-556A-2570-D29D-81B6E0536491}"/>
              </a:ext>
            </a:extLst>
          </p:cNvPr>
          <p:cNvPicPr>
            <a:picLocks noChangeAspect="1"/>
          </p:cNvPicPr>
          <p:nvPr/>
        </p:nvPicPr>
        <p:blipFill>
          <a:blip r:embed="rId2"/>
          <a:stretch>
            <a:fillRect/>
          </a:stretch>
        </p:blipFill>
        <p:spPr>
          <a:xfrm rot="5400000">
            <a:off x="5234421" y="-1903282"/>
            <a:ext cx="1470932" cy="7441898"/>
          </a:xfrm>
          <a:prstGeom prst="rect">
            <a:avLst/>
          </a:prstGeom>
        </p:spPr>
      </p:pic>
      <p:sp>
        <p:nvSpPr>
          <p:cNvPr id="3" name="textruta 2">
            <a:extLst>
              <a:ext uri="{FF2B5EF4-FFF2-40B4-BE49-F238E27FC236}">
                <a16:creationId xmlns:a16="http://schemas.microsoft.com/office/drawing/2014/main" id="{B6A5FF47-BC8B-1913-3E80-4454E273D610}"/>
              </a:ext>
            </a:extLst>
          </p:cNvPr>
          <p:cNvSpPr txBox="1"/>
          <p:nvPr/>
        </p:nvSpPr>
        <p:spPr>
          <a:xfrm>
            <a:off x="2911261" y="2710324"/>
            <a:ext cx="6372567"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v-SE" sz="8800">
                <a:solidFill>
                  <a:srgbClr val="CF4B06"/>
                </a:solidFill>
                <a:latin typeface="Poppins"/>
                <a:cs typeface="Poppins"/>
              </a:rPr>
              <a:t>Frågesport</a:t>
            </a:r>
          </a:p>
        </p:txBody>
      </p:sp>
      <p:pic>
        <p:nvPicPr>
          <p:cNvPr id="5" name="Bildobjekt 4" descr="En bild som visar linje, Färggrann, Grafik, skärmbild&#10;&#10;AI-genererat innehåll kan vara felaktigt.">
            <a:extLst>
              <a:ext uri="{FF2B5EF4-FFF2-40B4-BE49-F238E27FC236}">
                <a16:creationId xmlns:a16="http://schemas.microsoft.com/office/drawing/2014/main" id="{0C2A5504-21F7-1435-C5B0-3102A46548FF}"/>
              </a:ext>
            </a:extLst>
          </p:cNvPr>
          <p:cNvPicPr>
            <a:picLocks noChangeAspect="1"/>
          </p:cNvPicPr>
          <p:nvPr/>
        </p:nvPicPr>
        <p:blipFill>
          <a:blip r:embed="rId2"/>
          <a:stretch>
            <a:fillRect/>
          </a:stretch>
        </p:blipFill>
        <p:spPr>
          <a:xfrm rot="16200000">
            <a:off x="5172167" y="1699319"/>
            <a:ext cx="1628170" cy="7429803"/>
          </a:xfrm>
          <a:prstGeom prst="rect">
            <a:avLst/>
          </a:prstGeom>
        </p:spPr>
      </p:pic>
    </p:spTree>
    <p:extLst>
      <p:ext uri="{BB962C8B-B14F-4D97-AF65-F5344CB8AC3E}">
        <p14:creationId xmlns:p14="http://schemas.microsoft.com/office/powerpoint/2010/main" val="2681839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362198" y="1469570"/>
            <a:ext cx="8501743" cy="3477875"/>
          </a:xfrm>
          <a:prstGeom prst="rect">
            <a:avLst/>
          </a:prstGeom>
          <a:noFill/>
        </p:spPr>
        <p:txBody>
          <a:bodyPr wrap="square" lIns="91440" tIns="45720" rIns="91440" bIns="45720" rtlCol="0" anchor="t">
            <a:spAutoFit/>
          </a:bodyPr>
          <a:lstStyle/>
          <a:p>
            <a:pPr algn="ctr"/>
            <a:r>
              <a:rPr lang="sv-SE" sz="4400" b="1" dirty="0">
                <a:latin typeface="Poppins"/>
                <a:ea typeface="Open sans" panose="020B0606030504020204" pitchFamily="34" charset="0"/>
                <a:cs typeface="Poppins"/>
              </a:rPr>
              <a:t>Påstående 1:</a:t>
            </a:r>
          </a:p>
          <a:p>
            <a:pPr algn="ctr"/>
            <a:endParaRPr lang="sv-SE" sz="4400" dirty="0">
              <a:latin typeface="Poppins"/>
              <a:ea typeface="Open sans" panose="020B0606030504020204" pitchFamily="34" charset="0"/>
              <a:cs typeface="Poppins"/>
            </a:endParaRPr>
          </a:p>
          <a:p>
            <a:pPr algn="ctr"/>
            <a:r>
              <a:rPr lang="sv-SE" sz="4400" dirty="0">
                <a:latin typeface="Poppins"/>
                <a:ea typeface="Open sans" panose="020B0606030504020204" pitchFamily="34" charset="0"/>
                <a:cs typeface="Poppins"/>
              </a:rPr>
              <a:t>Det är 18 års åldersgräns på alla alkoholhaltiga drycker </a:t>
            </a:r>
          </a:p>
          <a:p>
            <a:pPr algn="ctr"/>
            <a:r>
              <a:rPr lang="sv-SE" sz="4400" dirty="0">
                <a:latin typeface="Poppins"/>
                <a:ea typeface="Open sans" panose="020B0606030504020204" pitchFamily="34" charset="0"/>
                <a:cs typeface="Poppins"/>
              </a:rPr>
              <a:t>i Finland</a:t>
            </a:r>
            <a:endParaRPr lang="sv-FI" sz="4400">
              <a:latin typeface="Poppins"/>
              <a:ea typeface="Open sans" panose="020B0606030504020204" pitchFamily="34" charset="0"/>
              <a:cs typeface="Poppins"/>
            </a:endParaRPr>
          </a:p>
        </p:txBody>
      </p:sp>
      <p:sp>
        <p:nvSpPr>
          <p:cNvPr id="2" name="textruta 1">
            <a:extLst>
              <a:ext uri="{FF2B5EF4-FFF2-40B4-BE49-F238E27FC236}">
                <a16:creationId xmlns:a16="http://schemas.microsoft.com/office/drawing/2014/main" id="{6C6D57B7-BCA1-C4B6-9E49-5F1488BE74AB}"/>
              </a:ext>
            </a:extLst>
          </p:cNvPr>
          <p:cNvSpPr txBox="1"/>
          <p:nvPr/>
        </p:nvSpPr>
        <p:spPr>
          <a:xfrm>
            <a:off x="4269129" y="5163719"/>
            <a:ext cx="4811487" cy="1015663"/>
          </a:xfrm>
          <a:prstGeom prst="rect">
            <a:avLst/>
          </a:prstGeom>
          <a:noFill/>
        </p:spPr>
        <p:txBody>
          <a:bodyPr wrap="square" lIns="91440" tIns="45720" rIns="91440" bIns="45720" rtlCol="0" anchor="t">
            <a:spAutoFit/>
          </a:bodyPr>
          <a:lstStyle/>
          <a:p>
            <a:pPr algn="ctr"/>
            <a:r>
              <a:rPr lang="sv-FI" sz="6000" dirty="0">
                <a:solidFill>
                  <a:srgbClr val="FF0000"/>
                </a:solidFill>
                <a:latin typeface="Poppins"/>
                <a:cs typeface="Poppins"/>
              </a:rPr>
              <a:t>FALSKT</a:t>
            </a:r>
          </a:p>
        </p:txBody>
      </p:sp>
      <p:pic>
        <p:nvPicPr>
          <p:cNvPr id="6" name="Bildobjekt 5" descr="En bild som visar linje, Färggrann, Grafik, skärmbild&#10;&#10;AI-genererat innehåll kan vara felaktigt.">
            <a:extLst>
              <a:ext uri="{FF2B5EF4-FFF2-40B4-BE49-F238E27FC236}">
                <a16:creationId xmlns:a16="http://schemas.microsoft.com/office/drawing/2014/main" id="{3429106B-1508-8F4A-8B18-D6F00EA61F93}"/>
              </a:ext>
            </a:extLst>
          </p:cNvPr>
          <p:cNvPicPr>
            <a:picLocks noChangeAspect="1"/>
          </p:cNvPicPr>
          <p:nvPr/>
        </p:nvPicPr>
        <p:blipFill>
          <a:blip r:embed="rId2"/>
          <a:stretch>
            <a:fillRect/>
          </a:stretch>
        </p:blipFill>
        <p:spPr>
          <a:xfrm rot="10800000">
            <a:off x="-176773" y="62193"/>
            <a:ext cx="1362075" cy="6800850"/>
          </a:xfrm>
          <a:prstGeom prst="rect">
            <a:avLst/>
          </a:prstGeom>
        </p:spPr>
      </p:pic>
    </p:spTree>
    <p:extLst>
      <p:ext uri="{BB962C8B-B14F-4D97-AF65-F5344CB8AC3E}">
        <p14:creationId xmlns:p14="http://schemas.microsoft.com/office/powerpoint/2010/main" val="334699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F5DD6-2AEF-8BEC-896F-99A513B5E579}"/>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AFA7C62F-6B2F-8085-326D-E994AFD71C2B}"/>
              </a:ext>
            </a:extLst>
          </p:cNvPr>
          <p:cNvPicPr>
            <a:picLocks noChangeAspect="1"/>
          </p:cNvPicPr>
          <p:nvPr/>
        </p:nvPicPr>
        <p:blipFill>
          <a:blip r:embed="rId3"/>
          <a:stretch>
            <a:fillRect/>
          </a:stretch>
        </p:blipFill>
        <p:spPr>
          <a:xfrm>
            <a:off x="0" y="0"/>
            <a:ext cx="12192000" cy="6857999"/>
          </a:xfrm>
          <a:prstGeom prst="rect">
            <a:avLst/>
          </a:prstGeom>
        </p:spPr>
      </p:pic>
      <p:sp>
        <p:nvSpPr>
          <p:cNvPr id="4" name="textruta 3">
            <a:extLst>
              <a:ext uri="{FF2B5EF4-FFF2-40B4-BE49-F238E27FC236}">
                <a16:creationId xmlns:a16="http://schemas.microsoft.com/office/drawing/2014/main" id="{3E6B07E0-0B48-076E-2CCA-82330DFF6D71}"/>
              </a:ext>
            </a:extLst>
          </p:cNvPr>
          <p:cNvSpPr txBox="1"/>
          <p:nvPr/>
        </p:nvSpPr>
        <p:spPr>
          <a:xfrm>
            <a:off x="1327689" y="1580187"/>
            <a:ext cx="9536621" cy="4062651"/>
          </a:xfrm>
          <a:prstGeom prst="rect">
            <a:avLst/>
          </a:prstGeom>
          <a:noFill/>
        </p:spPr>
        <p:txBody>
          <a:bodyPr wrap="square" lIns="91440" tIns="45720" rIns="91440" bIns="45720" rtlCol="0" anchor="t">
            <a:spAutoFit/>
          </a:bodyPr>
          <a:lstStyle/>
          <a:p>
            <a:pPr algn="ctr"/>
            <a:endParaRPr lang="sv-FI" sz="4000" dirty="0">
              <a:latin typeface="Poppins"/>
              <a:cs typeface="Poppins"/>
            </a:endParaRPr>
          </a:p>
          <a:p>
            <a:pPr algn="ctr"/>
            <a:r>
              <a:rPr lang="sv-FI" sz="4000" dirty="0">
                <a:latin typeface="Poppins"/>
                <a:ea typeface="Open sans"/>
                <a:cs typeface="Poppins"/>
              </a:rPr>
              <a:t>För att köpa svagare alkoholdrycker ska man vara 18 år gammal men för att köpa alkoholdrycker som är starkare än 22% måste man vara </a:t>
            </a:r>
          </a:p>
          <a:p>
            <a:pPr algn="ctr"/>
            <a:r>
              <a:rPr lang="sv-FI" sz="4000">
                <a:latin typeface="Poppins"/>
                <a:ea typeface="Open sans"/>
                <a:cs typeface="Poppins"/>
              </a:rPr>
              <a:t>20 </a:t>
            </a:r>
            <a:r>
              <a:rPr lang="sv-FI" sz="4000" dirty="0">
                <a:latin typeface="Poppins"/>
                <a:ea typeface="Open sans"/>
                <a:cs typeface="Poppins"/>
              </a:rPr>
              <a:t>år.</a:t>
            </a:r>
            <a:endParaRPr lang="sv-FI">
              <a:ea typeface="Open sans"/>
            </a:endParaRPr>
          </a:p>
          <a:p>
            <a:pPr algn="ctr"/>
            <a:endParaRPr lang="sv-FI" dirty="0"/>
          </a:p>
        </p:txBody>
      </p:sp>
      <p:sp>
        <p:nvSpPr>
          <p:cNvPr id="2" name="textruta 1">
            <a:extLst>
              <a:ext uri="{FF2B5EF4-FFF2-40B4-BE49-F238E27FC236}">
                <a16:creationId xmlns:a16="http://schemas.microsoft.com/office/drawing/2014/main" id="{54B9E9BC-B359-B97E-BB36-E25AB3C187C7}"/>
              </a:ext>
            </a:extLst>
          </p:cNvPr>
          <p:cNvSpPr txBox="1"/>
          <p:nvPr/>
        </p:nvSpPr>
        <p:spPr>
          <a:xfrm>
            <a:off x="8662086" y="5462262"/>
            <a:ext cx="2498786" cy="369332"/>
          </a:xfrm>
          <a:prstGeom prst="rect">
            <a:avLst/>
          </a:prstGeom>
          <a:noFill/>
        </p:spPr>
        <p:txBody>
          <a:bodyPr wrap="square" rtlCol="0">
            <a:spAutoFit/>
          </a:bodyPr>
          <a:lstStyle/>
          <a:p>
            <a:r>
              <a:rPr lang="sv-FI" dirty="0">
                <a:hlinkClick r:id="rId4"/>
              </a:rPr>
              <a:t>Läs mer här</a:t>
            </a:r>
            <a:endParaRPr lang="sv-FI" dirty="0"/>
          </a:p>
        </p:txBody>
      </p:sp>
      <p:pic>
        <p:nvPicPr>
          <p:cNvPr id="3" name="Bildobjekt 2" descr="En bild som visar Grafik, Teckensnitt, logotyp, symbol&#10;&#10;AI-genererat innehåll kan vara felaktigt.">
            <a:extLst>
              <a:ext uri="{FF2B5EF4-FFF2-40B4-BE49-F238E27FC236}">
                <a16:creationId xmlns:a16="http://schemas.microsoft.com/office/drawing/2014/main" id="{ACD2BD3C-A6B0-16E1-273B-BE662239AB83}"/>
              </a:ext>
            </a:extLst>
          </p:cNvPr>
          <p:cNvPicPr>
            <a:picLocks noChangeAspect="1"/>
          </p:cNvPicPr>
          <p:nvPr/>
        </p:nvPicPr>
        <p:blipFill>
          <a:blip r:embed="rId5"/>
          <a:stretch>
            <a:fillRect/>
          </a:stretch>
        </p:blipFill>
        <p:spPr>
          <a:xfrm>
            <a:off x="9065559" y="945856"/>
            <a:ext cx="2095500" cy="764081"/>
          </a:xfrm>
          <a:prstGeom prst="rect">
            <a:avLst/>
          </a:prstGeom>
        </p:spPr>
      </p:pic>
    </p:spTree>
    <p:extLst>
      <p:ext uri="{BB962C8B-B14F-4D97-AF65-F5344CB8AC3E}">
        <p14:creationId xmlns:p14="http://schemas.microsoft.com/office/powerpoint/2010/main" val="2072077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176566" y="1636093"/>
            <a:ext cx="8501743" cy="2123658"/>
          </a:xfrm>
          <a:prstGeom prst="rect">
            <a:avLst/>
          </a:prstGeom>
          <a:noFill/>
        </p:spPr>
        <p:txBody>
          <a:bodyPr wrap="square" lIns="91440" tIns="45720" rIns="91440" bIns="45720" rtlCol="0" anchor="t">
            <a:spAutoFit/>
          </a:bodyPr>
          <a:lstStyle/>
          <a:p>
            <a:pPr algn="ctr"/>
            <a:r>
              <a:rPr lang="sv-SE" sz="4400" b="1" dirty="0">
                <a:latin typeface="Poppins"/>
                <a:ea typeface="Open sans" panose="020B0606030504020204" pitchFamily="34" charset="0"/>
                <a:cs typeface="Poppins"/>
              </a:rPr>
              <a:t>Påstående 2:</a:t>
            </a:r>
          </a:p>
          <a:p>
            <a:pPr algn="ctr"/>
            <a:endParaRPr lang="sv-SE" sz="4400" b="1" dirty="0">
              <a:latin typeface="Poppins"/>
              <a:ea typeface="Open sans" panose="020B0606030504020204" pitchFamily="34" charset="0"/>
              <a:cs typeface="Poppins"/>
            </a:endParaRPr>
          </a:p>
          <a:p>
            <a:pPr algn="ctr"/>
            <a:r>
              <a:rPr lang="sv-SE" sz="4400" dirty="0">
                <a:latin typeface="Poppins"/>
                <a:ea typeface="Open sans" panose="020B0606030504020204" pitchFamily="34" charset="0"/>
                <a:cs typeface="Poppins"/>
              </a:rPr>
              <a:t>Alkohol är ofarligt för vuxna</a:t>
            </a:r>
          </a:p>
        </p:txBody>
      </p:sp>
      <p:sp>
        <p:nvSpPr>
          <p:cNvPr id="5" name="textruta 4">
            <a:extLst>
              <a:ext uri="{FF2B5EF4-FFF2-40B4-BE49-F238E27FC236}">
                <a16:creationId xmlns:a16="http://schemas.microsoft.com/office/drawing/2014/main" id="{158BDF73-9DFE-6898-6797-2CBAF1212CF5}"/>
              </a:ext>
            </a:extLst>
          </p:cNvPr>
          <p:cNvSpPr txBox="1"/>
          <p:nvPr/>
        </p:nvSpPr>
        <p:spPr>
          <a:xfrm>
            <a:off x="4021695" y="4696011"/>
            <a:ext cx="4811487" cy="1015663"/>
          </a:xfrm>
          <a:prstGeom prst="rect">
            <a:avLst/>
          </a:prstGeom>
          <a:noFill/>
        </p:spPr>
        <p:txBody>
          <a:bodyPr wrap="square" lIns="91440" tIns="45720" rIns="91440" bIns="45720" rtlCol="0" anchor="t">
            <a:spAutoFit/>
          </a:bodyPr>
          <a:lstStyle/>
          <a:p>
            <a:pPr algn="ctr"/>
            <a:r>
              <a:rPr lang="sv-FI" sz="6000" dirty="0">
                <a:solidFill>
                  <a:srgbClr val="FF0000"/>
                </a:solidFill>
                <a:latin typeface="Poppins"/>
                <a:cs typeface="Poppins"/>
              </a:rPr>
              <a:t>FALSKT</a:t>
            </a:r>
          </a:p>
        </p:txBody>
      </p:sp>
      <p:sp>
        <p:nvSpPr>
          <p:cNvPr id="2" name="Likbent triangel 1">
            <a:extLst>
              <a:ext uri="{FF2B5EF4-FFF2-40B4-BE49-F238E27FC236}">
                <a16:creationId xmlns:a16="http://schemas.microsoft.com/office/drawing/2014/main" id="{716F65B7-C7A4-5A30-AFED-F84B4A076A98}"/>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 name="Likbent triangel 2">
            <a:extLst>
              <a:ext uri="{FF2B5EF4-FFF2-40B4-BE49-F238E27FC236}">
                <a16:creationId xmlns:a16="http://schemas.microsoft.com/office/drawing/2014/main" id="{0C4C4FD1-0652-7875-7940-8C77B92ADB84}"/>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6" name="Likbent triangel 5">
            <a:extLst>
              <a:ext uri="{FF2B5EF4-FFF2-40B4-BE49-F238E27FC236}">
                <a16:creationId xmlns:a16="http://schemas.microsoft.com/office/drawing/2014/main" id="{653AE374-750F-3D35-13DC-F44B3F6674F6}"/>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7" name="Likbent triangel 6">
            <a:extLst>
              <a:ext uri="{FF2B5EF4-FFF2-40B4-BE49-F238E27FC236}">
                <a16:creationId xmlns:a16="http://schemas.microsoft.com/office/drawing/2014/main" id="{A536B0AC-7F31-5572-2605-C7FE164B3578}"/>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 name="Likbent triangel 7">
            <a:extLst>
              <a:ext uri="{FF2B5EF4-FFF2-40B4-BE49-F238E27FC236}">
                <a16:creationId xmlns:a16="http://schemas.microsoft.com/office/drawing/2014/main" id="{5D5319FA-8AC8-4AF7-CD81-4CA8481600C8}"/>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254196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899FCFB-10B1-A07C-D83B-A898C1982429}"/>
              </a:ext>
            </a:extLst>
          </p:cNvPr>
          <p:cNvPicPr>
            <a:picLocks noChangeAspect="1"/>
          </p:cNvPicPr>
          <p:nvPr/>
        </p:nvPicPr>
        <p:blipFill>
          <a:blip r:embed="rId3"/>
          <a:stretch>
            <a:fillRect/>
          </a:stretch>
        </p:blipFill>
        <p:spPr>
          <a:xfrm>
            <a:off x="0" y="1"/>
            <a:ext cx="12192000" cy="6857999"/>
          </a:xfrm>
          <a:prstGeom prst="rect">
            <a:avLst/>
          </a:prstGeom>
        </p:spPr>
      </p:pic>
      <p:sp>
        <p:nvSpPr>
          <p:cNvPr id="4" name="textruta 3">
            <a:extLst>
              <a:ext uri="{FF2B5EF4-FFF2-40B4-BE49-F238E27FC236}">
                <a16:creationId xmlns:a16="http://schemas.microsoft.com/office/drawing/2014/main" id="{B9BD17F5-4CC3-3F99-77F8-1BF1A224878F}"/>
              </a:ext>
            </a:extLst>
          </p:cNvPr>
          <p:cNvSpPr txBox="1"/>
          <p:nvPr/>
        </p:nvSpPr>
        <p:spPr>
          <a:xfrm>
            <a:off x="1070917" y="1806146"/>
            <a:ext cx="9947852" cy="4524315"/>
          </a:xfrm>
          <a:prstGeom prst="rect">
            <a:avLst/>
          </a:prstGeom>
          <a:noFill/>
        </p:spPr>
        <p:txBody>
          <a:bodyPr wrap="square" lIns="91440" tIns="45720" rIns="91440" bIns="45720" rtlCol="0" anchor="t">
            <a:spAutoFit/>
          </a:bodyPr>
          <a:lstStyle/>
          <a:p>
            <a:pPr algn="ctr"/>
            <a:r>
              <a:rPr lang="sv-FI" sz="3600" dirty="0">
                <a:latin typeface="Poppins"/>
                <a:ea typeface="Open sans" panose="020B0606030504020204" pitchFamily="34" charset="0"/>
                <a:cs typeface="Poppins"/>
              </a:rPr>
              <a:t>Alkohol är extra skadligt för barn och ungdomar som ännu växer men alkohol är även skadligt för vuxna.</a:t>
            </a:r>
          </a:p>
          <a:p>
            <a:pPr algn="ctr"/>
            <a:endParaRPr lang="sv-FI" sz="3600" dirty="0">
              <a:latin typeface="Poppins"/>
              <a:ea typeface="Open sans" panose="020B0606030504020204" pitchFamily="34" charset="0"/>
              <a:cs typeface="Poppins"/>
            </a:endParaRPr>
          </a:p>
          <a:p>
            <a:pPr algn="ctr"/>
            <a:r>
              <a:rPr lang="sv-FI" sz="3600" dirty="0">
                <a:latin typeface="Poppins"/>
                <a:ea typeface="Open sans" panose="020B0606030504020204" pitchFamily="34" charset="0"/>
                <a:cs typeface="Poppins"/>
              </a:rPr>
              <a:t>Alkohol </a:t>
            </a:r>
            <a:r>
              <a:rPr lang="sv-SE" sz="3600" dirty="0">
                <a:latin typeface="Poppins"/>
                <a:ea typeface="Open sans" panose="020B0606030504020204" pitchFamily="34" charset="0"/>
                <a:cs typeface="Poppins"/>
              </a:rPr>
              <a:t>skadar cellerna, organen, könshormoner, hjärnan och ökar </a:t>
            </a:r>
          </a:p>
          <a:p>
            <a:pPr algn="ctr"/>
            <a:r>
              <a:rPr lang="sv-SE" sz="3600" dirty="0">
                <a:latin typeface="Poppins"/>
                <a:ea typeface="Open sans" panose="020B0606030504020204" pitchFamily="34" charset="0"/>
                <a:cs typeface="Poppins"/>
              </a:rPr>
              <a:t>risken för cancer.</a:t>
            </a:r>
          </a:p>
          <a:p>
            <a:endParaRPr lang="sv-SE" sz="3600" dirty="0"/>
          </a:p>
        </p:txBody>
      </p:sp>
      <p:sp>
        <p:nvSpPr>
          <p:cNvPr id="2" name="textruta 1">
            <a:extLst>
              <a:ext uri="{FF2B5EF4-FFF2-40B4-BE49-F238E27FC236}">
                <a16:creationId xmlns:a16="http://schemas.microsoft.com/office/drawing/2014/main" id="{70CC2136-D36C-2354-01AC-CF9924B7ABEA}"/>
              </a:ext>
            </a:extLst>
          </p:cNvPr>
          <p:cNvSpPr txBox="1"/>
          <p:nvPr/>
        </p:nvSpPr>
        <p:spPr>
          <a:xfrm>
            <a:off x="8798010" y="5387546"/>
            <a:ext cx="2220759" cy="369332"/>
          </a:xfrm>
          <a:prstGeom prst="rect">
            <a:avLst/>
          </a:prstGeom>
          <a:noFill/>
        </p:spPr>
        <p:txBody>
          <a:bodyPr wrap="square" rtlCol="0">
            <a:spAutoFit/>
          </a:bodyPr>
          <a:lstStyle/>
          <a:p>
            <a:r>
              <a:rPr lang="sv-FI" dirty="0">
                <a:hlinkClick r:id="rId4"/>
              </a:rPr>
              <a:t>Läs mer här</a:t>
            </a:r>
            <a:endParaRPr lang="sv-FI" dirty="0"/>
          </a:p>
        </p:txBody>
      </p:sp>
      <p:pic>
        <p:nvPicPr>
          <p:cNvPr id="5" name="Bildobjekt 4" descr="En bild som visar Grafik, Teckensnitt, logotyp, symbol&#10;&#10;AI-genererat innehåll kan vara felaktigt.">
            <a:extLst>
              <a:ext uri="{FF2B5EF4-FFF2-40B4-BE49-F238E27FC236}">
                <a16:creationId xmlns:a16="http://schemas.microsoft.com/office/drawing/2014/main" id="{2DB8C40A-0C75-17A4-F0DC-BB041816190C}"/>
              </a:ext>
            </a:extLst>
          </p:cNvPr>
          <p:cNvPicPr>
            <a:picLocks noChangeAspect="1"/>
          </p:cNvPicPr>
          <p:nvPr/>
        </p:nvPicPr>
        <p:blipFill>
          <a:blip r:embed="rId5"/>
          <a:stretch>
            <a:fillRect/>
          </a:stretch>
        </p:blipFill>
        <p:spPr>
          <a:xfrm>
            <a:off x="8796617" y="878620"/>
            <a:ext cx="2409266" cy="831319"/>
          </a:xfrm>
          <a:prstGeom prst="rect">
            <a:avLst/>
          </a:prstGeom>
        </p:spPr>
      </p:pic>
    </p:spTree>
    <p:extLst>
      <p:ext uri="{BB962C8B-B14F-4D97-AF65-F5344CB8AC3E}">
        <p14:creationId xmlns:p14="http://schemas.microsoft.com/office/powerpoint/2010/main" val="2688969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37C2FF9-B599-360C-039D-5F0D318C81C2}"/>
              </a:ext>
            </a:extLst>
          </p:cNvPr>
          <p:cNvSpPr txBox="1"/>
          <p:nvPr/>
        </p:nvSpPr>
        <p:spPr>
          <a:xfrm>
            <a:off x="2485805" y="1607554"/>
            <a:ext cx="8501743" cy="2800767"/>
          </a:xfrm>
          <a:prstGeom prst="rect">
            <a:avLst/>
          </a:prstGeom>
          <a:noFill/>
        </p:spPr>
        <p:txBody>
          <a:bodyPr wrap="square" lIns="91440" tIns="45720" rIns="91440" bIns="45720" rtlCol="0" anchor="t">
            <a:spAutoFit/>
          </a:bodyPr>
          <a:lstStyle/>
          <a:p>
            <a:pPr algn="ctr"/>
            <a:r>
              <a:rPr lang="sv-SE" sz="4400" b="1" dirty="0">
                <a:latin typeface="Poppins"/>
                <a:ea typeface="Open sans" panose="020B0606030504020204" pitchFamily="34" charset="0"/>
                <a:cs typeface="Poppins"/>
              </a:rPr>
              <a:t>Påstående 3:</a:t>
            </a:r>
          </a:p>
          <a:p>
            <a:pPr algn="ctr"/>
            <a:endParaRPr lang="sv-SE" sz="4400" dirty="0">
              <a:latin typeface="Poppins"/>
              <a:ea typeface="Open sans" panose="020B0606030504020204" pitchFamily="34" charset="0"/>
              <a:cs typeface="Poppins"/>
            </a:endParaRPr>
          </a:p>
          <a:p>
            <a:pPr algn="ctr"/>
            <a:r>
              <a:rPr lang="sv-SE" sz="4400" dirty="0">
                <a:latin typeface="Poppins"/>
                <a:ea typeface="Open sans" panose="020B0606030504020204" pitchFamily="34" charset="0"/>
                <a:cs typeface="Poppins"/>
              </a:rPr>
              <a:t>Alla kan bli beroende av alkohol</a:t>
            </a:r>
          </a:p>
        </p:txBody>
      </p:sp>
      <p:sp>
        <p:nvSpPr>
          <p:cNvPr id="5" name="textruta 4">
            <a:extLst>
              <a:ext uri="{FF2B5EF4-FFF2-40B4-BE49-F238E27FC236}">
                <a16:creationId xmlns:a16="http://schemas.microsoft.com/office/drawing/2014/main" id="{158BDF73-9DFE-6898-6797-2CBAF1212CF5}"/>
              </a:ext>
            </a:extLst>
          </p:cNvPr>
          <p:cNvSpPr txBox="1"/>
          <p:nvPr/>
        </p:nvSpPr>
        <p:spPr>
          <a:xfrm>
            <a:off x="4131126" y="4804398"/>
            <a:ext cx="4811487" cy="1015663"/>
          </a:xfrm>
          <a:prstGeom prst="rect">
            <a:avLst/>
          </a:prstGeom>
          <a:noFill/>
        </p:spPr>
        <p:txBody>
          <a:bodyPr wrap="square" lIns="91440" tIns="45720" rIns="91440" bIns="45720" rtlCol="0" anchor="t">
            <a:spAutoFit/>
          </a:bodyPr>
          <a:lstStyle/>
          <a:p>
            <a:pPr algn="ctr"/>
            <a:r>
              <a:rPr lang="sv-FI" sz="6000" dirty="0">
                <a:solidFill>
                  <a:srgbClr val="00B050"/>
                </a:solidFill>
                <a:latin typeface="Poppins"/>
                <a:cs typeface="Poppins"/>
              </a:rPr>
              <a:t>SANT</a:t>
            </a:r>
          </a:p>
        </p:txBody>
      </p:sp>
      <p:pic>
        <p:nvPicPr>
          <p:cNvPr id="3" name="Bildobjekt 2" descr="En bild som visar linje, Färggrann, Grafik, skärmbild&#10;&#10;AI-genererat innehåll kan vara felaktigt.">
            <a:extLst>
              <a:ext uri="{FF2B5EF4-FFF2-40B4-BE49-F238E27FC236}">
                <a16:creationId xmlns:a16="http://schemas.microsoft.com/office/drawing/2014/main" id="{3D0D3DDE-EE26-0E60-C5D0-187D8D292748}"/>
              </a:ext>
            </a:extLst>
          </p:cNvPr>
          <p:cNvPicPr>
            <a:picLocks noChangeAspect="1"/>
          </p:cNvPicPr>
          <p:nvPr/>
        </p:nvPicPr>
        <p:blipFill>
          <a:blip r:embed="rId2"/>
          <a:stretch>
            <a:fillRect/>
          </a:stretch>
        </p:blipFill>
        <p:spPr>
          <a:xfrm rot="10800000">
            <a:off x="-176773" y="62193"/>
            <a:ext cx="1362075" cy="6800850"/>
          </a:xfrm>
          <a:prstGeom prst="rect">
            <a:avLst/>
          </a:prstGeom>
        </p:spPr>
      </p:pic>
    </p:spTree>
    <p:extLst>
      <p:ext uri="{BB962C8B-B14F-4D97-AF65-F5344CB8AC3E}">
        <p14:creationId xmlns:p14="http://schemas.microsoft.com/office/powerpoint/2010/main" val="246532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06DF24B-2269-BC76-E18C-918B7F116BD6}"/>
              </a:ext>
            </a:extLst>
          </p:cNvPr>
          <p:cNvPicPr>
            <a:picLocks noChangeAspect="1"/>
          </p:cNvPicPr>
          <p:nvPr/>
        </p:nvPicPr>
        <p:blipFill>
          <a:blip r:embed="rId3"/>
          <a:stretch>
            <a:fillRect/>
          </a:stretch>
        </p:blipFill>
        <p:spPr>
          <a:xfrm>
            <a:off x="0" y="0"/>
            <a:ext cx="12192000" cy="6857999"/>
          </a:xfrm>
          <a:prstGeom prst="rect">
            <a:avLst/>
          </a:prstGeom>
        </p:spPr>
      </p:pic>
      <p:sp>
        <p:nvSpPr>
          <p:cNvPr id="3" name="textruta 2">
            <a:extLst>
              <a:ext uri="{FF2B5EF4-FFF2-40B4-BE49-F238E27FC236}">
                <a16:creationId xmlns:a16="http://schemas.microsoft.com/office/drawing/2014/main" id="{1A53FB75-285B-1524-06B7-49DE68E56C57}"/>
              </a:ext>
            </a:extLst>
          </p:cNvPr>
          <p:cNvSpPr txBox="1"/>
          <p:nvPr/>
        </p:nvSpPr>
        <p:spPr>
          <a:xfrm>
            <a:off x="1072243" y="2316073"/>
            <a:ext cx="10047514" cy="3108543"/>
          </a:xfrm>
          <a:prstGeom prst="rect">
            <a:avLst/>
          </a:prstGeom>
          <a:noFill/>
        </p:spPr>
        <p:txBody>
          <a:bodyPr wrap="square" lIns="91440" tIns="45720" rIns="91440" bIns="45720" rtlCol="0" anchor="t">
            <a:spAutoFit/>
          </a:bodyPr>
          <a:lstStyle/>
          <a:p>
            <a:pPr algn="ctr"/>
            <a:r>
              <a:rPr lang="sv-FI" sz="4000" dirty="0">
                <a:latin typeface="Poppins"/>
                <a:ea typeface="Open sans" panose="020B0606030504020204" pitchFamily="34" charset="0"/>
                <a:cs typeface="Poppins"/>
              </a:rPr>
              <a:t>Vissa har större risk än andra pga. </a:t>
            </a:r>
          </a:p>
          <a:p>
            <a:pPr algn="ctr"/>
            <a:r>
              <a:rPr lang="sv-FI" sz="4000" dirty="0">
                <a:latin typeface="Poppins"/>
                <a:ea typeface="Open sans" panose="020B0606030504020204" pitchFamily="34" charset="0"/>
                <a:cs typeface="Poppins"/>
              </a:rPr>
              <a:t>genetiska, sociala och psykologiska </a:t>
            </a:r>
          </a:p>
          <a:p>
            <a:pPr algn="ctr"/>
            <a:r>
              <a:rPr lang="sv-FI" sz="4000" dirty="0">
                <a:latin typeface="Poppins"/>
                <a:ea typeface="Open sans" panose="020B0606030504020204" pitchFamily="34" charset="0"/>
                <a:cs typeface="Poppins"/>
              </a:rPr>
              <a:t>faktorer, men alla kan bli beroende av alkohol.</a:t>
            </a:r>
          </a:p>
          <a:p>
            <a:pPr algn="ctr"/>
            <a:endParaRPr lang="sv-FI" sz="3600" dirty="0"/>
          </a:p>
        </p:txBody>
      </p:sp>
      <p:sp>
        <p:nvSpPr>
          <p:cNvPr id="2" name="textruta 1">
            <a:extLst>
              <a:ext uri="{FF2B5EF4-FFF2-40B4-BE49-F238E27FC236}">
                <a16:creationId xmlns:a16="http://schemas.microsoft.com/office/drawing/2014/main" id="{38E379AC-D1A8-BEA8-477C-208188FE8546}"/>
              </a:ext>
            </a:extLst>
          </p:cNvPr>
          <p:cNvSpPr txBox="1"/>
          <p:nvPr/>
        </p:nvSpPr>
        <p:spPr>
          <a:xfrm>
            <a:off x="9106930" y="5424616"/>
            <a:ext cx="2162432" cy="369332"/>
          </a:xfrm>
          <a:prstGeom prst="rect">
            <a:avLst/>
          </a:prstGeom>
          <a:noFill/>
        </p:spPr>
        <p:txBody>
          <a:bodyPr wrap="square" rtlCol="0">
            <a:spAutoFit/>
          </a:bodyPr>
          <a:lstStyle/>
          <a:p>
            <a:r>
              <a:rPr lang="sv-FI" dirty="0">
                <a:hlinkClick r:id="rId4"/>
              </a:rPr>
              <a:t>Läs mer här</a:t>
            </a:r>
            <a:endParaRPr lang="sv-FI" dirty="0"/>
          </a:p>
        </p:txBody>
      </p:sp>
      <p:pic>
        <p:nvPicPr>
          <p:cNvPr id="5" name="Bildobjekt 4" descr="En bild som visar Grafik, Teckensnitt, logotyp, symbol&#10;&#10;AI-genererat innehåll kan vara felaktigt.">
            <a:extLst>
              <a:ext uri="{FF2B5EF4-FFF2-40B4-BE49-F238E27FC236}">
                <a16:creationId xmlns:a16="http://schemas.microsoft.com/office/drawing/2014/main" id="{9CC243C5-10B7-2C31-A07B-DC106F16A841}"/>
              </a:ext>
            </a:extLst>
          </p:cNvPr>
          <p:cNvPicPr>
            <a:picLocks noChangeAspect="1"/>
          </p:cNvPicPr>
          <p:nvPr/>
        </p:nvPicPr>
        <p:blipFill>
          <a:blip r:embed="rId5"/>
          <a:stretch>
            <a:fillRect/>
          </a:stretch>
        </p:blipFill>
        <p:spPr>
          <a:xfrm>
            <a:off x="9087970" y="923444"/>
            <a:ext cx="2185148" cy="786495"/>
          </a:xfrm>
          <a:prstGeom prst="rect">
            <a:avLst/>
          </a:prstGeom>
        </p:spPr>
      </p:pic>
    </p:spTree>
    <p:extLst>
      <p:ext uri="{BB962C8B-B14F-4D97-AF65-F5344CB8AC3E}">
        <p14:creationId xmlns:p14="http://schemas.microsoft.com/office/powerpoint/2010/main" val="1154438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4A25B-D10D-C86F-29CA-FB0FAF07A5D6}"/>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9E5FEE04-99E9-68DD-97FC-D02F9EF8C726}"/>
              </a:ext>
            </a:extLst>
          </p:cNvPr>
          <p:cNvSpPr txBox="1"/>
          <p:nvPr/>
        </p:nvSpPr>
        <p:spPr>
          <a:xfrm>
            <a:off x="2485805" y="927932"/>
            <a:ext cx="8610563" cy="4154984"/>
          </a:xfrm>
          <a:prstGeom prst="rect">
            <a:avLst/>
          </a:prstGeom>
          <a:noFill/>
        </p:spPr>
        <p:txBody>
          <a:bodyPr wrap="square" lIns="91440" tIns="45720" rIns="91440" bIns="45720" rtlCol="0" anchor="t">
            <a:spAutoFit/>
          </a:bodyPr>
          <a:lstStyle/>
          <a:p>
            <a:pPr algn="ctr"/>
            <a:r>
              <a:rPr lang="sv-SE" sz="4400" b="1" dirty="0">
                <a:latin typeface="Poppins"/>
                <a:ea typeface="Open sans" panose="020B0606030504020204" pitchFamily="34" charset="0"/>
                <a:cs typeface="Poppins"/>
              </a:rPr>
              <a:t>Påstående 4:</a:t>
            </a:r>
          </a:p>
          <a:p>
            <a:pPr algn="ctr"/>
            <a:endParaRPr lang="sv-SE" sz="4400" dirty="0">
              <a:latin typeface="Poppins"/>
              <a:ea typeface="Open sans" panose="020B0606030504020204" pitchFamily="34" charset="0"/>
              <a:cs typeface="Poppins"/>
            </a:endParaRPr>
          </a:p>
          <a:p>
            <a:pPr algn="ctr"/>
            <a:r>
              <a:rPr lang="sv-SE" sz="4400" dirty="0">
                <a:latin typeface="Poppins"/>
                <a:ea typeface="Open sans" panose="020B0606030504020204" pitchFamily="34" charset="0"/>
                <a:cs typeface="Poppins"/>
              </a:rPr>
              <a:t>En av de största skadorna som alkoholen gör är de sociala skadorna som sker i </a:t>
            </a:r>
          </a:p>
          <a:p>
            <a:pPr algn="ctr"/>
            <a:r>
              <a:rPr lang="sv-SE" sz="4400" dirty="0">
                <a:latin typeface="Poppins"/>
                <a:ea typeface="Open sans" panose="020B0606030504020204" pitchFamily="34" charset="0"/>
                <a:cs typeface="Poppins"/>
              </a:rPr>
              <a:t>relationer och familjer.</a:t>
            </a:r>
          </a:p>
        </p:txBody>
      </p:sp>
      <p:sp>
        <p:nvSpPr>
          <p:cNvPr id="5" name="textruta 4">
            <a:extLst>
              <a:ext uri="{FF2B5EF4-FFF2-40B4-BE49-F238E27FC236}">
                <a16:creationId xmlns:a16="http://schemas.microsoft.com/office/drawing/2014/main" id="{C7548F71-9340-B88F-8989-DBC5CC9BFE9E}"/>
              </a:ext>
            </a:extLst>
          </p:cNvPr>
          <p:cNvSpPr txBox="1"/>
          <p:nvPr/>
        </p:nvSpPr>
        <p:spPr>
          <a:xfrm>
            <a:off x="4217623" y="5462626"/>
            <a:ext cx="4811487" cy="1015663"/>
          </a:xfrm>
          <a:prstGeom prst="rect">
            <a:avLst/>
          </a:prstGeom>
          <a:noFill/>
        </p:spPr>
        <p:txBody>
          <a:bodyPr wrap="square" lIns="91440" tIns="45720" rIns="91440" bIns="45720" rtlCol="0" anchor="t">
            <a:spAutoFit/>
          </a:bodyPr>
          <a:lstStyle/>
          <a:p>
            <a:pPr algn="ctr"/>
            <a:r>
              <a:rPr lang="sv-FI" sz="6000" dirty="0">
                <a:solidFill>
                  <a:srgbClr val="00B050"/>
                </a:solidFill>
                <a:latin typeface="Poppins"/>
                <a:cs typeface="Poppins"/>
              </a:rPr>
              <a:t>SANT</a:t>
            </a:r>
          </a:p>
        </p:txBody>
      </p:sp>
      <p:sp>
        <p:nvSpPr>
          <p:cNvPr id="3" name="Likbent triangel 2">
            <a:extLst>
              <a:ext uri="{FF2B5EF4-FFF2-40B4-BE49-F238E27FC236}">
                <a16:creationId xmlns:a16="http://schemas.microsoft.com/office/drawing/2014/main" id="{9038DAB9-60E7-5FC4-A379-E788997B79BE}"/>
              </a:ext>
            </a:extLst>
          </p:cNvPr>
          <p:cNvSpPr/>
          <p:nvPr/>
        </p:nvSpPr>
        <p:spPr>
          <a:xfrm rot="9300000">
            <a:off x="147964" y="3095571"/>
            <a:ext cx="1060704" cy="914400"/>
          </a:xfrm>
          <a:prstGeom prst="triangle">
            <a:avLst/>
          </a:prstGeom>
          <a:solidFill>
            <a:srgbClr val="0C61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7" name="Likbent triangel 6">
            <a:extLst>
              <a:ext uri="{FF2B5EF4-FFF2-40B4-BE49-F238E27FC236}">
                <a16:creationId xmlns:a16="http://schemas.microsoft.com/office/drawing/2014/main" id="{FFC49EF0-DD59-8C2D-0889-71B787817B98}"/>
              </a:ext>
            </a:extLst>
          </p:cNvPr>
          <p:cNvSpPr/>
          <p:nvPr/>
        </p:nvSpPr>
        <p:spPr>
          <a:xfrm rot="8100000">
            <a:off x="1069409" y="2454102"/>
            <a:ext cx="1060704" cy="914400"/>
          </a:xfrm>
          <a:prstGeom prst="triangle">
            <a:avLst/>
          </a:prstGeom>
          <a:solidFill>
            <a:srgbClr val="128F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9" name="Likbent triangel 8">
            <a:extLst>
              <a:ext uri="{FF2B5EF4-FFF2-40B4-BE49-F238E27FC236}">
                <a16:creationId xmlns:a16="http://schemas.microsoft.com/office/drawing/2014/main" id="{082A6C65-B313-D2BF-DD6F-721ECD623204}"/>
              </a:ext>
            </a:extLst>
          </p:cNvPr>
          <p:cNvSpPr/>
          <p:nvPr/>
        </p:nvSpPr>
        <p:spPr>
          <a:xfrm rot="7380000">
            <a:off x="1764600" y="1589907"/>
            <a:ext cx="1060704" cy="914400"/>
          </a:xfrm>
          <a:prstGeom prst="triangle">
            <a:avLst/>
          </a:prstGeom>
          <a:solidFill>
            <a:srgbClr val="D04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Likbent triangel 10">
            <a:extLst>
              <a:ext uri="{FF2B5EF4-FFF2-40B4-BE49-F238E27FC236}">
                <a16:creationId xmlns:a16="http://schemas.microsoft.com/office/drawing/2014/main" id="{68C8B74F-1961-28D7-088B-D6D7BBDB4D5B}"/>
              </a:ext>
            </a:extLst>
          </p:cNvPr>
          <p:cNvSpPr/>
          <p:nvPr/>
        </p:nvSpPr>
        <p:spPr>
          <a:xfrm rot="7080000">
            <a:off x="2288340" y="696525"/>
            <a:ext cx="1060704" cy="914400"/>
          </a:xfrm>
          <a:prstGeom prst="triangle">
            <a:avLst/>
          </a:prstGeom>
          <a:solidFill>
            <a:srgbClr val="E46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Likbent triangel 12">
            <a:extLst>
              <a:ext uri="{FF2B5EF4-FFF2-40B4-BE49-F238E27FC236}">
                <a16:creationId xmlns:a16="http://schemas.microsoft.com/office/drawing/2014/main" id="{FB893DAD-1C04-D241-49C9-BA7EAE1659FD}"/>
              </a:ext>
            </a:extLst>
          </p:cNvPr>
          <p:cNvSpPr/>
          <p:nvPr/>
        </p:nvSpPr>
        <p:spPr>
          <a:xfrm rot="6780000">
            <a:off x="2713640" y="-219785"/>
            <a:ext cx="1060704" cy="914400"/>
          </a:xfrm>
          <a:prstGeom prst="triangle">
            <a:avLst/>
          </a:prstGeom>
          <a:solidFill>
            <a:srgbClr val="FFD2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extLst>
      <p:ext uri="{BB962C8B-B14F-4D97-AF65-F5344CB8AC3E}">
        <p14:creationId xmlns:p14="http://schemas.microsoft.com/office/powerpoint/2010/main" val="91812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33c9caf-926e-46b4-ad4d-d40aa3b7619b">
      <Terms xmlns="http://schemas.microsoft.com/office/infopath/2007/PartnerControls"/>
    </lcf76f155ced4ddcb4097134ff3c332f>
    <TaxCatchAll xmlns="a2dbb736-59a8-4798-93cb-5a03d1fa9f7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016E6FC75F032141BDA9C71720FD40C0" ma:contentTypeVersion="16" ma:contentTypeDescription="Skapa ett nytt dokument." ma:contentTypeScope="" ma:versionID="6f50a6d758cb078dec201d0d3e9926db">
  <xsd:schema xmlns:xsd="http://www.w3.org/2001/XMLSchema" xmlns:xs="http://www.w3.org/2001/XMLSchema" xmlns:p="http://schemas.microsoft.com/office/2006/metadata/properties" xmlns:ns2="a33c9caf-926e-46b4-ad4d-d40aa3b7619b" xmlns:ns3="a2dbb736-59a8-4798-93cb-5a03d1fa9f7b" targetNamespace="http://schemas.microsoft.com/office/2006/metadata/properties" ma:root="true" ma:fieldsID="99fc4be400e12b2c9a0cc34198f5b099" ns2:_="" ns3:_="">
    <xsd:import namespace="a33c9caf-926e-46b4-ad4d-d40aa3b7619b"/>
    <xsd:import namespace="a2dbb736-59a8-4798-93cb-5a03d1fa9f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3c9caf-926e-46b4-ad4d-d40aa3b761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86b23c3f-5f61-4af7-9c5e-bdd0525bb96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dbb736-59a8-4798-93cb-5a03d1fa9f7b" elementFormDefault="qualified">
    <xsd:import namespace="http://schemas.microsoft.com/office/2006/documentManagement/types"/>
    <xsd:import namespace="http://schemas.microsoft.com/office/infopath/2007/PartnerControls"/>
    <xsd:element name="SharedWithUsers" ma:index="1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at med information" ma:internalName="SharedWithDetails" ma:readOnly="true">
      <xsd:simpleType>
        <xsd:restriction base="dms:Note">
          <xsd:maxLength value="255"/>
        </xsd:restriction>
      </xsd:simpleType>
    </xsd:element>
    <xsd:element name="TaxCatchAll" ma:index="20" nillable="true" ma:displayName="Taxonomy Catch All Column" ma:hidden="true" ma:list="{0022d6c5-c43d-492e-8258-27e587eecba7}" ma:internalName="TaxCatchAll" ma:showField="CatchAllData" ma:web="a2dbb736-59a8-4798-93cb-5a03d1fa9f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2680BD-1CFB-4417-81B1-B3620F95D5B2}">
  <ds:schemaRefs>
    <ds:schemaRef ds:uri="http://schemas.microsoft.com/office/infopath/2007/PartnerControls"/>
    <ds:schemaRef ds:uri="http://www.w3.org/XML/1998/namespace"/>
    <ds:schemaRef ds:uri="http://schemas.microsoft.com/office/2006/documentManagement/types"/>
    <ds:schemaRef ds:uri="a33c9caf-926e-46b4-ad4d-d40aa3b7619b"/>
    <ds:schemaRef ds:uri="http://schemas.openxmlformats.org/package/2006/metadata/core-properties"/>
    <ds:schemaRef ds:uri="http://purl.org/dc/elements/1.1/"/>
    <ds:schemaRef ds:uri="http://schemas.microsoft.com/office/2006/metadata/properties"/>
    <ds:schemaRef ds:uri="a2dbb736-59a8-4798-93cb-5a03d1fa9f7b"/>
    <ds:schemaRef ds:uri="http://purl.org/dc/dcmitype/"/>
    <ds:schemaRef ds:uri="http://purl.org/dc/terms/"/>
  </ds:schemaRefs>
</ds:datastoreItem>
</file>

<file path=customXml/itemProps2.xml><?xml version="1.0" encoding="utf-8"?>
<ds:datastoreItem xmlns:ds="http://schemas.openxmlformats.org/officeDocument/2006/customXml" ds:itemID="{6DA76619-3C69-4A5F-922C-E63313B5E3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3c9caf-926e-46b4-ad4d-d40aa3b7619b"/>
    <ds:schemaRef ds:uri="a2dbb736-59a8-4798-93cb-5a03d1fa9f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B7C3DC6-3950-4EE2-8C81-DA00B0A67B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1072</TotalTime>
  <Words>550</Words>
  <Application>Microsoft Office PowerPoint</Application>
  <PresentationFormat>Bredbild</PresentationFormat>
  <Paragraphs>94</Paragraphs>
  <Slides>18</Slides>
  <Notes>12</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18</vt:i4>
      </vt:variant>
    </vt:vector>
  </HeadingPairs>
  <TitlesOfParts>
    <vt:vector size="24" baseType="lpstr">
      <vt:lpstr>Aptos</vt:lpstr>
      <vt:lpstr>Aptos Display</vt:lpstr>
      <vt:lpstr>Arial</vt:lpstr>
      <vt:lpstr>Open sans</vt:lpstr>
      <vt:lpstr>Poppins</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Katarina Bärdén</dc:creator>
  <cp:lastModifiedBy>Nicolina Hannus</cp:lastModifiedBy>
  <cp:revision>176</cp:revision>
  <dcterms:created xsi:type="dcterms:W3CDTF">2024-08-28T12:19:01Z</dcterms:created>
  <dcterms:modified xsi:type="dcterms:W3CDTF">2026-08-11T11:56:11Z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0x010100016E6FC75F032141BDA9C71720FD40C0</vt:lpwstr>
  </property>
</Properties>
</file>