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256" r:id="rId5"/>
    <p:sldId id="284" r:id="rId6"/>
    <p:sldId id="484" r:id="rId7"/>
    <p:sldId id="265" r:id="rId8"/>
    <p:sldId id="485" r:id="rId9"/>
    <p:sldId id="486" r:id="rId10"/>
    <p:sldId id="487" r:id="rId11"/>
    <p:sldId id="488" r:id="rId12"/>
    <p:sldId id="489" r:id="rId13"/>
    <p:sldId id="490" r:id="rId14"/>
    <p:sldId id="491" r:id="rId15"/>
    <p:sldId id="502" r:id="rId16"/>
    <p:sldId id="503" r:id="rId17"/>
    <p:sldId id="504" r:id="rId18"/>
  </p:sldIdLst>
  <p:sldSz cx="12192000" cy="6858000"/>
  <p:notesSz cx="6858000" cy="9144000"/>
  <p:defaultTextStyle>
    <a:defPPr>
      <a:defRPr lang="sv-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4B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7480FB-8393-CED5-91AC-A05EFC70075E}" v="4" dt="2026-03-30T11:25:59.980"/>
    <p1510:client id="{94842576-03E2-3689-DDD7-1F1EF7AECCEA}" v="156" dt="2026-03-30T10:03:20.8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1339" autoAdjust="0"/>
  </p:normalViewPr>
  <p:slideViewPr>
    <p:cSldViewPr snapToGrid="0">
      <p:cViewPr varScale="1">
        <p:scale>
          <a:sx n="87" d="100"/>
          <a:sy n="87" d="100"/>
        </p:scale>
        <p:origin x="142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FI"/>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E0F6F3-AE0F-4E86-B557-D06E7080FDEA}" type="datetimeFigureOut">
              <a:rPr lang="sv-FI" smtClean="0"/>
              <a:t>11-08-2026</a:t>
            </a:fld>
            <a:endParaRPr lang="sv-FI"/>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FI"/>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FI"/>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AA2B92-9DA0-4604-9C0E-3887C1993169}" type="slidenum">
              <a:rPr lang="sv-FI" smtClean="0"/>
              <a:t>‹#›</a:t>
            </a:fld>
            <a:endParaRPr lang="sv-FI"/>
          </a:p>
        </p:txBody>
      </p:sp>
    </p:spTree>
    <p:extLst>
      <p:ext uri="{BB962C8B-B14F-4D97-AF65-F5344CB8AC3E}">
        <p14:creationId xmlns:p14="http://schemas.microsoft.com/office/powerpoint/2010/main" val="3400965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paihdelinkki.fi/sv/databank/snabbinfo/cannabi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Tx/>
              <a:buChar char="-"/>
            </a:pP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0783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u="none" strike="noStrike" kern="1200" dirty="0">
                <a:solidFill>
                  <a:schemeClr val="tx1"/>
                </a:solidFill>
                <a:effectLst/>
                <a:latin typeface="+mn-lt"/>
                <a:ea typeface="+mn-ea"/>
                <a:cs typeface="+mn-cs"/>
                <a:hlinkClick r:id="rId3"/>
              </a:rPr>
              <a:t>Läs mera här: https://paihdelinkki.fi/sv/databank/snabbinfo/cannabis/</a:t>
            </a:r>
            <a:r>
              <a:rPr lang="sv-FI" sz="1200" kern="1200" dirty="0">
                <a:solidFill>
                  <a:schemeClr val="tx1"/>
                </a:solidFill>
                <a:effectLst/>
                <a:latin typeface="+mn-lt"/>
                <a:ea typeface="+mn-ea"/>
                <a:cs typeface="+mn-cs"/>
              </a:rPr>
              <a:t> </a:t>
            </a:r>
          </a:p>
          <a:p>
            <a:endParaRPr lang="sv-FI"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35942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E5E8F-9E70-5AC2-9EDE-54D7DDBD203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B39F184-1D05-8D30-4F87-55A448B4BF5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A9E1492-AC8A-B602-418F-C72C5598C32F}"/>
              </a:ext>
            </a:extLst>
          </p:cNvPr>
          <p:cNvSpPr>
            <a:spLocks noGrp="1"/>
          </p:cNvSpPr>
          <p:nvPr>
            <p:ph type="body" idx="1"/>
          </p:nvPr>
        </p:nvSpPr>
        <p:spPr/>
        <p:txBody>
          <a:bodyPr/>
          <a:lstStyle/>
          <a:p>
            <a:r>
              <a:rPr lang="sv-FI" dirty="0"/>
              <a:t>THL, Hälsa i skolan 2023</a:t>
            </a:r>
          </a:p>
          <a:p>
            <a:endParaRPr lang="sv-FI" dirty="0"/>
          </a:p>
          <a:p>
            <a:r>
              <a:rPr lang="sv-FI" dirty="0"/>
              <a:t>https://thl.fi/sv/forskning-och-utveckling/undersokningar-och-projekt/enkaten-halsa-i-skolan/resultat-av-enkaten-halsa-i-skolan </a:t>
            </a:r>
          </a:p>
        </p:txBody>
      </p:sp>
      <p:sp>
        <p:nvSpPr>
          <p:cNvPr id="4" name="Platshållare för bildnummer 3">
            <a:extLst>
              <a:ext uri="{FF2B5EF4-FFF2-40B4-BE49-F238E27FC236}">
                <a16:creationId xmlns:a16="http://schemas.microsoft.com/office/drawing/2014/main" id="{FF6E5CFE-20C9-7AA4-B242-13FEF053E7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25982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43F22-A9A7-3D60-4C68-226AE8AA32B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377B461-B10C-D78A-CDC4-F861C63C599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B2EF27C-B4BE-9F21-A8D3-9B57F87B0D79}"/>
              </a:ext>
            </a:extLst>
          </p:cNvPr>
          <p:cNvSpPr>
            <a:spLocks noGrp="1"/>
          </p:cNvSpPr>
          <p:nvPr>
            <p:ph type="body" idx="1"/>
          </p:nvPr>
        </p:nvSpPr>
        <p:spPr/>
        <p:txBody>
          <a:bodyPr/>
          <a:lstStyle/>
          <a:p>
            <a:r>
              <a:rPr lang="sv-FI" dirty="0"/>
              <a:t>Läs mera här: https://forallaunga.se/cannabis/</a:t>
            </a:r>
          </a:p>
          <a:p>
            <a:endParaRPr lang="sv-FI" dirty="0"/>
          </a:p>
        </p:txBody>
      </p:sp>
      <p:sp>
        <p:nvSpPr>
          <p:cNvPr id="4" name="Platshållare för bildnummer 3">
            <a:extLst>
              <a:ext uri="{FF2B5EF4-FFF2-40B4-BE49-F238E27FC236}">
                <a16:creationId xmlns:a16="http://schemas.microsoft.com/office/drawing/2014/main" id="{8058CCB5-3E20-E64E-6C64-719D5407F2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51067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2FDC-E203-CAE3-BCC3-576B1572612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BA946E8-C2B2-5B28-7F58-962A42CE925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94ADEFE-FD83-276E-51E7-B164F8ED7C46}"/>
              </a:ext>
            </a:extLst>
          </p:cNvPr>
          <p:cNvSpPr>
            <a:spLocks noGrp="1"/>
          </p:cNvSpPr>
          <p:nvPr>
            <p:ph type="body" idx="1"/>
          </p:nvPr>
        </p:nvSpPr>
        <p:spPr/>
        <p:txBody>
          <a:bodyPr/>
          <a:lstStyle/>
          <a:p>
            <a:r>
              <a:rPr lang="sv-SE" dirty="0"/>
              <a:t>Läs mera: https://www.drugsmart.se/kunskap/cannabis</a:t>
            </a:r>
          </a:p>
        </p:txBody>
      </p:sp>
      <p:sp>
        <p:nvSpPr>
          <p:cNvPr id="4" name="Platshållare för bildnummer 3">
            <a:extLst>
              <a:ext uri="{FF2B5EF4-FFF2-40B4-BE49-F238E27FC236}">
                <a16:creationId xmlns:a16="http://schemas.microsoft.com/office/drawing/2014/main" id="{ABB95210-E6A0-9AC0-555B-A9B40BDE08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7585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14380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C07F0-A8AC-23DD-D1D4-BA1850A0F31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7C9DDB0-158A-E660-DE30-C37D88A4DA7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8B85F96-67E5-BF04-4402-3E7BEEB2B13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Läs mer här: </a:t>
            </a:r>
            <a:r>
              <a:rPr lang="sv-SE" dirty="0"/>
              <a:t>https://accentmagasin.se/forskning/kanada-fler-tonaringar-anvander-atbar-cannabis/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FI" dirty="0"/>
          </a:p>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Problematisera att THC tillsätts i produkter som kan vara lockande för barn och unga.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FI" dirty="0"/>
          </a:p>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Vilka effekter kan detta få för t.ex. Barn och unga? Läser de på förpackningen var innehållet är eller äter de godbitarna i tron att det är vanligt godis?</a:t>
            </a:r>
          </a:p>
          <a:p>
            <a:endParaRPr lang="sv-SE" dirty="0"/>
          </a:p>
        </p:txBody>
      </p:sp>
      <p:sp>
        <p:nvSpPr>
          <p:cNvPr id="4" name="Platshållare för bildnummer 3">
            <a:extLst>
              <a:ext uri="{FF2B5EF4-FFF2-40B4-BE49-F238E27FC236}">
                <a16:creationId xmlns:a16="http://schemas.microsoft.com/office/drawing/2014/main" id="{B50EC496-3674-C66D-47AF-E695C83671C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47821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049C8-E2EE-0D97-3CE1-86F97E14B12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2DFBE55-FE63-6558-F057-27273466EB2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F94F8E9-AD13-8231-A923-767E18843C91}"/>
              </a:ext>
            </a:extLst>
          </p:cNvPr>
          <p:cNvSpPr>
            <a:spLocks noGrp="1"/>
          </p:cNvSpPr>
          <p:nvPr>
            <p:ph type="body" idx="1"/>
          </p:nvPr>
        </p:nvSpPr>
        <p:spPr/>
        <p:txBody>
          <a:bodyPr/>
          <a:lstStyle/>
          <a:p>
            <a:r>
              <a:rPr lang="sv-SE" dirty="0"/>
              <a:t>Läs mera: https://forallaunga.se/cannabis/</a:t>
            </a:r>
          </a:p>
        </p:txBody>
      </p:sp>
      <p:sp>
        <p:nvSpPr>
          <p:cNvPr id="4" name="Platshållare för bildnummer 3">
            <a:extLst>
              <a:ext uri="{FF2B5EF4-FFF2-40B4-BE49-F238E27FC236}">
                <a16:creationId xmlns:a16="http://schemas.microsoft.com/office/drawing/2014/main" id="{22766462-C8F8-A58F-9867-6017CAB55F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29658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2311A6-53D3-F709-42E1-127AD91004B6}"/>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sv-FI"/>
          </a:p>
        </p:txBody>
      </p:sp>
      <p:sp>
        <p:nvSpPr>
          <p:cNvPr id="3" name="Underrubrik 2">
            <a:extLst>
              <a:ext uri="{FF2B5EF4-FFF2-40B4-BE49-F238E27FC236}">
                <a16:creationId xmlns:a16="http://schemas.microsoft.com/office/drawing/2014/main" id="{CE925E33-2FD5-9869-8E18-B9EBB403F3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FI"/>
          </a:p>
        </p:txBody>
      </p:sp>
      <p:sp>
        <p:nvSpPr>
          <p:cNvPr id="4" name="Platshållare för datum 3">
            <a:extLst>
              <a:ext uri="{FF2B5EF4-FFF2-40B4-BE49-F238E27FC236}">
                <a16:creationId xmlns:a16="http://schemas.microsoft.com/office/drawing/2014/main" id="{43072D9A-EE0B-7F36-A508-8510AB5289BA}"/>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E9A62B86-DF11-2DFE-9B30-6628C418351C}"/>
              </a:ext>
            </a:extLst>
          </p:cNvPr>
          <p:cNvSpPr>
            <a:spLocks noGrp="1"/>
          </p:cNvSpPr>
          <p:nvPr>
            <p:ph type="ftr" sz="quarter" idx="11"/>
          </p:nvPr>
        </p:nvSpPr>
        <p:spPr/>
        <p:txBody>
          <a:bodyPr/>
          <a:lstStyle/>
          <a:p>
            <a:endParaRPr lang="sv-FI"/>
          </a:p>
        </p:txBody>
      </p:sp>
      <p:sp>
        <p:nvSpPr>
          <p:cNvPr id="6" name="Platshållare för bildnummer 5">
            <a:extLst>
              <a:ext uri="{FF2B5EF4-FFF2-40B4-BE49-F238E27FC236}">
                <a16:creationId xmlns:a16="http://schemas.microsoft.com/office/drawing/2014/main" id="{4AC670BC-ED33-EBB7-1A16-908AB737A327}"/>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2032607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4EF0DC-8742-4DFA-BDE4-65A286CFDCF6}"/>
              </a:ext>
            </a:extLst>
          </p:cNvPr>
          <p:cNvSpPr>
            <a:spLocks noGrp="1"/>
          </p:cNvSpPr>
          <p:nvPr>
            <p:ph type="title"/>
          </p:nvPr>
        </p:nvSpPr>
        <p:spPr/>
        <p:txBody>
          <a:bodyPr/>
          <a:lstStyle/>
          <a:p>
            <a:r>
              <a:rPr lang="sv-SE"/>
              <a:t>Klicka här för att ändra mall för rubrikformat</a:t>
            </a:r>
            <a:endParaRPr lang="sv-FI"/>
          </a:p>
        </p:txBody>
      </p:sp>
      <p:sp>
        <p:nvSpPr>
          <p:cNvPr id="3" name="Platshållare för lodrät text 2">
            <a:extLst>
              <a:ext uri="{FF2B5EF4-FFF2-40B4-BE49-F238E27FC236}">
                <a16:creationId xmlns:a16="http://schemas.microsoft.com/office/drawing/2014/main" id="{54172E12-3107-30B6-EA50-046472D1F14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datum 3">
            <a:extLst>
              <a:ext uri="{FF2B5EF4-FFF2-40B4-BE49-F238E27FC236}">
                <a16:creationId xmlns:a16="http://schemas.microsoft.com/office/drawing/2014/main" id="{2B98F5B0-3EAF-BC47-D000-E326861F91FB}"/>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C52B2784-48D7-7AE0-FC52-8E22BE3B3839}"/>
              </a:ext>
            </a:extLst>
          </p:cNvPr>
          <p:cNvSpPr>
            <a:spLocks noGrp="1"/>
          </p:cNvSpPr>
          <p:nvPr>
            <p:ph type="ftr" sz="quarter" idx="11"/>
          </p:nvPr>
        </p:nvSpPr>
        <p:spPr/>
        <p:txBody>
          <a:bodyPr/>
          <a:lstStyle/>
          <a:p>
            <a:endParaRPr lang="sv-FI"/>
          </a:p>
        </p:txBody>
      </p:sp>
      <p:sp>
        <p:nvSpPr>
          <p:cNvPr id="6" name="Platshållare för bildnummer 5">
            <a:extLst>
              <a:ext uri="{FF2B5EF4-FFF2-40B4-BE49-F238E27FC236}">
                <a16:creationId xmlns:a16="http://schemas.microsoft.com/office/drawing/2014/main" id="{A208775B-723A-F1A0-5F98-A137C31E7C25}"/>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527365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DFE545F-46A3-0BA3-3FB9-E44B2AEB6F2E}"/>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sv-FI"/>
          </a:p>
        </p:txBody>
      </p:sp>
      <p:sp>
        <p:nvSpPr>
          <p:cNvPr id="3" name="Platshållare för lodrät text 2">
            <a:extLst>
              <a:ext uri="{FF2B5EF4-FFF2-40B4-BE49-F238E27FC236}">
                <a16:creationId xmlns:a16="http://schemas.microsoft.com/office/drawing/2014/main" id="{047E7877-8315-512E-D660-8445DB01BFB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datum 3">
            <a:extLst>
              <a:ext uri="{FF2B5EF4-FFF2-40B4-BE49-F238E27FC236}">
                <a16:creationId xmlns:a16="http://schemas.microsoft.com/office/drawing/2014/main" id="{417BB0BF-FB91-EE57-1528-C52A8E686F62}"/>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DCC35FE6-FADE-05F3-BF2F-179F2BBE7761}"/>
              </a:ext>
            </a:extLst>
          </p:cNvPr>
          <p:cNvSpPr>
            <a:spLocks noGrp="1"/>
          </p:cNvSpPr>
          <p:nvPr>
            <p:ph type="ftr" sz="quarter" idx="11"/>
          </p:nvPr>
        </p:nvSpPr>
        <p:spPr/>
        <p:txBody>
          <a:bodyPr/>
          <a:lstStyle/>
          <a:p>
            <a:endParaRPr lang="sv-FI"/>
          </a:p>
        </p:txBody>
      </p:sp>
      <p:sp>
        <p:nvSpPr>
          <p:cNvPr id="6" name="Platshållare för bildnummer 5">
            <a:extLst>
              <a:ext uri="{FF2B5EF4-FFF2-40B4-BE49-F238E27FC236}">
                <a16:creationId xmlns:a16="http://schemas.microsoft.com/office/drawing/2014/main" id="{D18621D0-3F8D-B448-6B1F-2573D5C2833E}"/>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216203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3B16E5-96DF-8512-2366-685545F4C690}"/>
              </a:ext>
            </a:extLst>
          </p:cNvPr>
          <p:cNvSpPr>
            <a:spLocks noGrp="1"/>
          </p:cNvSpPr>
          <p:nvPr>
            <p:ph type="title"/>
          </p:nvPr>
        </p:nvSpPr>
        <p:spPr/>
        <p:txBody>
          <a:bodyPr/>
          <a:lstStyle/>
          <a:p>
            <a:r>
              <a:rPr lang="sv-SE"/>
              <a:t>Klicka här för att ändra mall för rubrikformat</a:t>
            </a:r>
            <a:endParaRPr lang="sv-FI"/>
          </a:p>
        </p:txBody>
      </p:sp>
      <p:sp>
        <p:nvSpPr>
          <p:cNvPr id="3" name="Platshållare för innehåll 2">
            <a:extLst>
              <a:ext uri="{FF2B5EF4-FFF2-40B4-BE49-F238E27FC236}">
                <a16:creationId xmlns:a16="http://schemas.microsoft.com/office/drawing/2014/main" id="{61AA3A17-4A07-E9F9-1C52-4808E615EA36}"/>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datum 3">
            <a:extLst>
              <a:ext uri="{FF2B5EF4-FFF2-40B4-BE49-F238E27FC236}">
                <a16:creationId xmlns:a16="http://schemas.microsoft.com/office/drawing/2014/main" id="{6865E0E7-69C6-E4ED-02FD-6E8E95842032}"/>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7A82E9FE-8E79-9E98-F9DF-CEF44BAB0C69}"/>
              </a:ext>
            </a:extLst>
          </p:cNvPr>
          <p:cNvSpPr>
            <a:spLocks noGrp="1"/>
          </p:cNvSpPr>
          <p:nvPr>
            <p:ph type="ftr" sz="quarter" idx="11"/>
          </p:nvPr>
        </p:nvSpPr>
        <p:spPr/>
        <p:txBody>
          <a:bodyPr/>
          <a:lstStyle/>
          <a:p>
            <a:endParaRPr lang="sv-FI"/>
          </a:p>
        </p:txBody>
      </p:sp>
      <p:sp>
        <p:nvSpPr>
          <p:cNvPr id="6" name="Platshållare för bildnummer 5">
            <a:extLst>
              <a:ext uri="{FF2B5EF4-FFF2-40B4-BE49-F238E27FC236}">
                <a16:creationId xmlns:a16="http://schemas.microsoft.com/office/drawing/2014/main" id="{C8ECF3C2-3E5F-6285-D866-E388353E9CD3}"/>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3845199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BF7B32-756B-607B-716F-E973BB5C94F4}"/>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sv-FI"/>
          </a:p>
        </p:txBody>
      </p:sp>
      <p:sp>
        <p:nvSpPr>
          <p:cNvPr id="3" name="Platshållare för text 2">
            <a:extLst>
              <a:ext uri="{FF2B5EF4-FFF2-40B4-BE49-F238E27FC236}">
                <a16:creationId xmlns:a16="http://schemas.microsoft.com/office/drawing/2014/main" id="{8DC747FC-E997-CAF2-415A-D799415D7C9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CE55091-0673-0A9C-B974-E7698FF0A2E9}"/>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EF16BFCC-90F8-CB91-860F-A0FFC2C314B1}"/>
              </a:ext>
            </a:extLst>
          </p:cNvPr>
          <p:cNvSpPr>
            <a:spLocks noGrp="1"/>
          </p:cNvSpPr>
          <p:nvPr>
            <p:ph type="ftr" sz="quarter" idx="11"/>
          </p:nvPr>
        </p:nvSpPr>
        <p:spPr/>
        <p:txBody>
          <a:bodyPr/>
          <a:lstStyle/>
          <a:p>
            <a:endParaRPr lang="sv-FI"/>
          </a:p>
        </p:txBody>
      </p:sp>
      <p:sp>
        <p:nvSpPr>
          <p:cNvPr id="6" name="Platshållare för bildnummer 5">
            <a:extLst>
              <a:ext uri="{FF2B5EF4-FFF2-40B4-BE49-F238E27FC236}">
                <a16:creationId xmlns:a16="http://schemas.microsoft.com/office/drawing/2014/main" id="{DF7B2EA4-5F12-0DC7-8021-C3CDAF33798E}"/>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3075444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09A516-5FCE-CB1B-A4BB-D19A3758CAE1}"/>
              </a:ext>
            </a:extLst>
          </p:cNvPr>
          <p:cNvSpPr>
            <a:spLocks noGrp="1"/>
          </p:cNvSpPr>
          <p:nvPr>
            <p:ph type="title"/>
          </p:nvPr>
        </p:nvSpPr>
        <p:spPr/>
        <p:txBody>
          <a:bodyPr/>
          <a:lstStyle/>
          <a:p>
            <a:r>
              <a:rPr lang="sv-SE"/>
              <a:t>Klicka här för att ändra mall för rubrikformat</a:t>
            </a:r>
            <a:endParaRPr lang="sv-FI"/>
          </a:p>
        </p:txBody>
      </p:sp>
      <p:sp>
        <p:nvSpPr>
          <p:cNvPr id="3" name="Platshållare för innehåll 2">
            <a:extLst>
              <a:ext uri="{FF2B5EF4-FFF2-40B4-BE49-F238E27FC236}">
                <a16:creationId xmlns:a16="http://schemas.microsoft.com/office/drawing/2014/main" id="{E8B13F6B-7E4A-132A-FFC5-D5B6DE475FE2}"/>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innehåll 3">
            <a:extLst>
              <a:ext uri="{FF2B5EF4-FFF2-40B4-BE49-F238E27FC236}">
                <a16:creationId xmlns:a16="http://schemas.microsoft.com/office/drawing/2014/main" id="{6B7A882A-72F1-C4CB-6328-EE56D69DBC20}"/>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5" name="Platshållare för datum 4">
            <a:extLst>
              <a:ext uri="{FF2B5EF4-FFF2-40B4-BE49-F238E27FC236}">
                <a16:creationId xmlns:a16="http://schemas.microsoft.com/office/drawing/2014/main" id="{76E5A6B7-233E-7A5D-DBF3-1BBC1518FA8D}"/>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6" name="Platshållare för sidfot 5">
            <a:extLst>
              <a:ext uri="{FF2B5EF4-FFF2-40B4-BE49-F238E27FC236}">
                <a16:creationId xmlns:a16="http://schemas.microsoft.com/office/drawing/2014/main" id="{36B3AABB-5B80-E6CB-0C93-0344B55215C0}"/>
              </a:ext>
            </a:extLst>
          </p:cNvPr>
          <p:cNvSpPr>
            <a:spLocks noGrp="1"/>
          </p:cNvSpPr>
          <p:nvPr>
            <p:ph type="ftr" sz="quarter" idx="11"/>
          </p:nvPr>
        </p:nvSpPr>
        <p:spPr/>
        <p:txBody>
          <a:bodyPr/>
          <a:lstStyle/>
          <a:p>
            <a:endParaRPr lang="sv-FI"/>
          </a:p>
        </p:txBody>
      </p:sp>
      <p:sp>
        <p:nvSpPr>
          <p:cNvPr id="7" name="Platshållare för bildnummer 6">
            <a:extLst>
              <a:ext uri="{FF2B5EF4-FFF2-40B4-BE49-F238E27FC236}">
                <a16:creationId xmlns:a16="http://schemas.microsoft.com/office/drawing/2014/main" id="{7160CAA7-2F0C-2A02-8FBF-3F5E8642F9EC}"/>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1932942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BDA84C-B619-D5D4-35E4-2F60F8EE2C23}"/>
              </a:ext>
            </a:extLst>
          </p:cNvPr>
          <p:cNvSpPr>
            <a:spLocks noGrp="1"/>
          </p:cNvSpPr>
          <p:nvPr>
            <p:ph type="title"/>
          </p:nvPr>
        </p:nvSpPr>
        <p:spPr>
          <a:xfrm>
            <a:off x="839788" y="365125"/>
            <a:ext cx="10515600" cy="1325563"/>
          </a:xfrm>
        </p:spPr>
        <p:txBody>
          <a:bodyPr/>
          <a:lstStyle/>
          <a:p>
            <a:r>
              <a:rPr lang="sv-SE"/>
              <a:t>Klicka här för att ändra mall för rubrikformat</a:t>
            </a:r>
            <a:endParaRPr lang="sv-FI"/>
          </a:p>
        </p:txBody>
      </p:sp>
      <p:sp>
        <p:nvSpPr>
          <p:cNvPr id="3" name="Platshållare för text 2">
            <a:extLst>
              <a:ext uri="{FF2B5EF4-FFF2-40B4-BE49-F238E27FC236}">
                <a16:creationId xmlns:a16="http://schemas.microsoft.com/office/drawing/2014/main" id="{85E152D9-9DC8-0BAD-AC05-F0737E3DD7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93688B08-9D8A-01A8-2DDF-CC2CA8EE3005}"/>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5" name="Platshållare för text 4">
            <a:extLst>
              <a:ext uri="{FF2B5EF4-FFF2-40B4-BE49-F238E27FC236}">
                <a16:creationId xmlns:a16="http://schemas.microsoft.com/office/drawing/2014/main" id="{642B34FE-9408-5EC4-4C8B-C690E5B773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411E766C-AB70-50EF-CC69-F49DD62E40E5}"/>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7" name="Platshållare för datum 6">
            <a:extLst>
              <a:ext uri="{FF2B5EF4-FFF2-40B4-BE49-F238E27FC236}">
                <a16:creationId xmlns:a16="http://schemas.microsoft.com/office/drawing/2014/main" id="{5EFE6F96-DF79-53BA-F8D0-755C6042DB38}"/>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8" name="Platshållare för sidfot 7">
            <a:extLst>
              <a:ext uri="{FF2B5EF4-FFF2-40B4-BE49-F238E27FC236}">
                <a16:creationId xmlns:a16="http://schemas.microsoft.com/office/drawing/2014/main" id="{59A5A337-5696-AA6E-9D61-98F0492E9129}"/>
              </a:ext>
            </a:extLst>
          </p:cNvPr>
          <p:cNvSpPr>
            <a:spLocks noGrp="1"/>
          </p:cNvSpPr>
          <p:nvPr>
            <p:ph type="ftr" sz="quarter" idx="11"/>
          </p:nvPr>
        </p:nvSpPr>
        <p:spPr/>
        <p:txBody>
          <a:bodyPr/>
          <a:lstStyle/>
          <a:p>
            <a:endParaRPr lang="sv-FI"/>
          </a:p>
        </p:txBody>
      </p:sp>
      <p:sp>
        <p:nvSpPr>
          <p:cNvPr id="9" name="Platshållare för bildnummer 8">
            <a:extLst>
              <a:ext uri="{FF2B5EF4-FFF2-40B4-BE49-F238E27FC236}">
                <a16:creationId xmlns:a16="http://schemas.microsoft.com/office/drawing/2014/main" id="{205BE390-3EF4-1324-7032-301DE20C1C73}"/>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1405271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293842-2B84-B680-36AE-4A90F3C49138}"/>
              </a:ext>
            </a:extLst>
          </p:cNvPr>
          <p:cNvSpPr>
            <a:spLocks noGrp="1"/>
          </p:cNvSpPr>
          <p:nvPr>
            <p:ph type="title"/>
          </p:nvPr>
        </p:nvSpPr>
        <p:spPr/>
        <p:txBody>
          <a:bodyPr/>
          <a:lstStyle/>
          <a:p>
            <a:r>
              <a:rPr lang="sv-SE"/>
              <a:t>Klicka här för att ändra mall för rubrikformat</a:t>
            </a:r>
            <a:endParaRPr lang="sv-FI"/>
          </a:p>
        </p:txBody>
      </p:sp>
      <p:sp>
        <p:nvSpPr>
          <p:cNvPr id="3" name="Platshållare för datum 2">
            <a:extLst>
              <a:ext uri="{FF2B5EF4-FFF2-40B4-BE49-F238E27FC236}">
                <a16:creationId xmlns:a16="http://schemas.microsoft.com/office/drawing/2014/main" id="{2E3DF765-A272-8BBE-58B3-2348E4921D04}"/>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4" name="Platshållare för sidfot 3">
            <a:extLst>
              <a:ext uri="{FF2B5EF4-FFF2-40B4-BE49-F238E27FC236}">
                <a16:creationId xmlns:a16="http://schemas.microsoft.com/office/drawing/2014/main" id="{A4FC51BC-6B85-FF07-EA29-CA81E31E40AD}"/>
              </a:ext>
            </a:extLst>
          </p:cNvPr>
          <p:cNvSpPr>
            <a:spLocks noGrp="1"/>
          </p:cNvSpPr>
          <p:nvPr>
            <p:ph type="ftr" sz="quarter" idx="11"/>
          </p:nvPr>
        </p:nvSpPr>
        <p:spPr/>
        <p:txBody>
          <a:bodyPr/>
          <a:lstStyle/>
          <a:p>
            <a:endParaRPr lang="sv-FI"/>
          </a:p>
        </p:txBody>
      </p:sp>
      <p:sp>
        <p:nvSpPr>
          <p:cNvPr id="5" name="Platshållare för bildnummer 4">
            <a:extLst>
              <a:ext uri="{FF2B5EF4-FFF2-40B4-BE49-F238E27FC236}">
                <a16:creationId xmlns:a16="http://schemas.microsoft.com/office/drawing/2014/main" id="{7B4AE91A-608F-0988-1EBD-53FDA4F2CD84}"/>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2501618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9DC3564-FBC1-2809-C0DC-5582916337CA}"/>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3" name="Platshållare för sidfot 2">
            <a:extLst>
              <a:ext uri="{FF2B5EF4-FFF2-40B4-BE49-F238E27FC236}">
                <a16:creationId xmlns:a16="http://schemas.microsoft.com/office/drawing/2014/main" id="{B06532CC-975E-F7A5-C596-9D27DFFB7FC6}"/>
              </a:ext>
            </a:extLst>
          </p:cNvPr>
          <p:cNvSpPr>
            <a:spLocks noGrp="1"/>
          </p:cNvSpPr>
          <p:nvPr>
            <p:ph type="ftr" sz="quarter" idx="11"/>
          </p:nvPr>
        </p:nvSpPr>
        <p:spPr/>
        <p:txBody>
          <a:bodyPr/>
          <a:lstStyle/>
          <a:p>
            <a:endParaRPr lang="sv-FI"/>
          </a:p>
        </p:txBody>
      </p:sp>
      <p:sp>
        <p:nvSpPr>
          <p:cNvPr id="4" name="Platshållare för bildnummer 3">
            <a:extLst>
              <a:ext uri="{FF2B5EF4-FFF2-40B4-BE49-F238E27FC236}">
                <a16:creationId xmlns:a16="http://schemas.microsoft.com/office/drawing/2014/main" id="{55988E0A-6473-7B24-D557-7B8670263B03}"/>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1731168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BADF84-4AAC-6967-4F89-4852B69DE4E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sv-FI"/>
          </a:p>
        </p:txBody>
      </p:sp>
      <p:sp>
        <p:nvSpPr>
          <p:cNvPr id="3" name="Platshållare för innehåll 2">
            <a:extLst>
              <a:ext uri="{FF2B5EF4-FFF2-40B4-BE49-F238E27FC236}">
                <a16:creationId xmlns:a16="http://schemas.microsoft.com/office/drawing/2014/main" id="{A0EC5102-9423-4243-F7AD-A27722A3C5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text 3">
            <a:extLst>
              <a:ext uri="{FF2B5EF4-FFF2-40B4-BE49-F238E27FC236}">
                <a16:creationId xmlns:a16="http://schemas.microsoft.com/office/drawing/2014/main" id="{707D04E4-F8B1-E053-A949-8BEB490C3B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9087A95-7CFE-E2AE-D976-0B8AD666D22F}"/>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6" name="Platshållare för sidfot 5">
            <a:extLst>
              <a:ext uri="{FF2B5EF4-FFF2-40B4-BE49-F238E27FC236}">
                <a16:creationId xmlns:a16="http://schemas.microsoft.com/office/drawing/2014/main" id="{0C296ABB-072C-C789-8128-867C8C85AA27}"/>
              </a:ext>
            </a:extLst>
          </p:cNvPr>
          <p:cNvSpPr>
            <a:spLocks noGrp="1"/>
          </p:cNvSpPr>
          <p:nvPr>
            <p:ph type="ftr" sz="quarter" idx="11"/>
          </p:nvPr>
        </p:nvSpPr>
        <p:spPr/>
        <p:txBody>
          <a:bodyPr/>
          <a:lstStyle/>
          <a:p>
            <a:endParaRPr lang="sv-FI"/>
          </a:p>
        </p:txBody>
      </p:sp>
      <p:sp>
        <p:nvSpPr>
          <p:cNvPr id="7" name="Platshållare för bildnummer 6">
            <a:extLst>
              <a:ext uri="{FF2B5EF4-FFF2-40B4-BE49-F238E27FC236}">
                <a16:creationId xmlns:a16="http://schemas.microsoft.com/office/drawing/2014/main" id="{889B5404-D300-640F-93F7-BA2BD1B71D76}"/>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2349000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3F73DA-B777-49F3-7F59-44BC572A208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sv-FI"/>
          </a:p>
        </p:txBody>
      </p:sp>
      <p:sp>
        <p:nvSpPr>
          <p:cNvPr id="3" name="Platshållare för bild 2">
            <a:extLst>
              <a:ext uri="{FF2B5EF4-FFF2-40B4-BE49-F238E27FC236}">
                <a16:creationId xmlns:a16="http://schemas.microsoft.com/office/drawing/2014/main" id="{1C7535C0-955C-2535-40C0-722FC50C94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FI"/>
          </a:p>
        </p:txBody>
      </p:sp>
      <p:sp>
        <p:nvSpPr>
          <p:cNvPr id="4" name="Platshållare för text 3">
            <a:extLst>
              <a:ext uri="{FF2B5EF4-FFF2-40B4-BE49-F238E27FC236}">
                <a16:creationId xmlns:a16="http://schemas.microsoft.com/office/drawing/2014/main" id="{A5DA5024-C388-B0AF-59A6-EC5A2C0684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55D5287-3974-E1DC-35E2-28787275EE0F}"/>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6" name="Platshållare för sidfot 5">
            <a:extLst>
              <a:ext uri="{FF2B5EF4-FFF2-40B4-BE49-F238E27FC236}">
                <a16:creationId xmlns:a16="http://schemas.microsoft.com/office/drawing/2014/main" id="{418AF609-E125-3A62-BFF3-15E904907347}"/>
              </a:ext>
            </a:extLst>
          </p:cNvPr>
          <p:cNvSpPr>
            <a:spLocks noGrp="1"/>
          </p:cNvSpPr>
          <p:nvPr>
            <p:ph type="ftr" sz="quarter" idx="11"/>
          </p:nvPr>
        </p:nvSpPr>
        <p:spPr/>
        <p:txBody>
          <a:bodyPr/>
          <a:lstStyle/>
          <a:p>
            <a:endParaRPr lang="sv-FI"/>
          </a:p>
        </p:txBody>
      </p:sp>
      <p:sp>
        <p:nvSpPr>
          <p:cNvPr id="7" name="Platshållare för bildnummer 6">
            <a:extLst>
              <a:ext uri="{FF2B5EF4-FFF2-40B4-BE49-F238E27FC236}">
                <a16:creationId xmlns:a16="http://schemas.microsoft.com/office/drawing/2014/main" id="{71E8A35C-3AF4-263C-CD64-052652930FF3}"/>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971825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42DFBDA-DCAB-B8F7-806A-3BFC6E3ECB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sv-FI"/>
          </a:p>
        </p:txBody>
      </p:sp>
      <p:sp>
        <p:nvSpPr>
          <p:cNvPr id="3" name="Platshållare för text 2">
            <a:extLst>
              <a:ext uri="{FF2B5EF4-FFF2-40B4-BE49-F238E27FC236}">
                <a16:creationId xmlns:a16="http://schemas.microsoft.com/office/drawing/2014/main" id="{D6C7E441-1F5F-3CEF-3472-F6451AEA5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datum 3">
            <a:extLst>
              <a:ext uri="{FF2B5EF4-FFF2-40B4-BE49-F238E27FC236}">
                <a16:creationId xmlns:a16="http://schemas.microsoft.com/office/drawing/2014/main" id="{FE22D5C6-EFE8-7171-5DAA-41C4010F2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BDE3EC7F-3F90-AA95-9364-8ADB681B8A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FI"/>
          </a:p>
        </p:txBody>
      </p:sp>
      <p:sp>
        <p:nvSpPr>
          <p:cNvPr id="6" name="Platshållare för bildnummer 5">
            <a:extLst>
              <a:ext uri="{FF2B5EF4-FFF2-40B4-BE49-F238E27FC236}">
                <a16:creationId xmlns:a16="http://schemas.microsoft.com/office/drawing/2014/main" id="{2EFAE117-815B-0D3F-3BFC-0A6432C3B7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48C15C-65BC-4AA5-B366-1DFFDB007D6F}" type="slidenum">
              <a:rPr lang="sv-FI" smtClean="0"/>
              <a:t>‹#›</a:t>
            </a:fld>
            <a:endParaRPr lang="sv-FI"/>
          </a:p>
        </p:txBody>
      </p:sp>
    </p:spTree>
    <p:extLst>
      <p:ext uri="{BB962C8B-B14F-4D97-AF65-F5344CB8AC3E}">
        <p14:creationId xmlns:p14="http://schemas.microsoft.com/office/powerpoint/2010/main" val="1295314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www.drugsmart.se/kunskap/cannabi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hyperlink" Target="https://accentmagasin.se/forskning/kanada-fler-tonaringar-anvander-atbar-cannabis/"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forallaunga.se/cannabi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paihdelinkki.fi/sv/databank/snabbinfo/cannabi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thl.fi/sv/forskning-och-utveckling/undersokningar-och-projekt/enkaten-halsa-i-skolan/resultat-av-enkaten-halsa-i-skolan"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forallaunga.se/cannabi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74B3B3-946A-2770-492D-DD6E24AF3A36}"/>
              </a:ext>
            </a:extLst>
          </p:cNvPr>
          <p:cNvSpPr>
            <a:spLocks noGrp="1"/>
          </p:cNvSpPr>
          <p:nvPr>
            <p:ph type="ctrTitle"/>
          </p:nvPr>
        </p:nvSpPr>
        <p:spPr/>
        <p:txBody>
          <a:bodyPr/>
          <a:lstStyle/>
          <a:p>
            <a:endParaRPr lang="sv-FI"/>
          </a:p>
        </p:txBody>
      </p:sp>
      <p:sp>
        <p:nvSpPr>
          <p:cNvPr id="3" name="Underrubrik 2">
            <a:extLst>
              <a:ext uri="{FF2B5EF4-FFF2-40B4-BE49-F238E27FC236}">
                <a16:creationId xmlns:a16="http://schemas.microsoft.com/office/drawing/2014/main" id="{5178AC2B-CEC1-EB6F-54A8-9191CCC5799A}"/>
              </a:ext>
            </a:extLst>
          </p:cNvPr>
          <p:cNvSpPr>
            <a:spLocks noGrp="1"/>
          </p:cNvSpPr>
          <p:nvPr>
            <p:ph type="subTitle" idx="1"/>
          </p:nvPr>
        </p:nvSpPr>
        <p:spPr/>
        <p:txBody>
          <a:bodyPr/>
          <a:lstStyle/>
          <a:p>
            <a:endParaRPr lang="sv-FI"/>
          </a:p>
        </p:txBody>
      </p:sp>
      <p:sp>
        <p:nvSpPr>
          <p:cNvPr id="6" name="textruta 5">
            <a:extLst>
              <a:ext uri="{FF2B5EF4-FFF2-40B4-BE49-F238E27FC236}">
                <a16:creationId xmlns:a16="http://schemas.microsoft.com/office/drawing/2014/main" id="{2AEDD4D5-9125-53A8-80FD-8C51A0CD1B2C}"/>
              </a:ext>
            </a:extLst>
          </p:cNvPr>
          <p:cNvSpPr txBox="1"/>
          <p:nvPr/>
        </p:nvSpPr>
        <p:spPr>
          <a:xfrm>
            <a:off x="3114898" y="4256392"/>
            <a:ext cx="5961007" cy="1477328"/>
          </a:xfrm>
          <a:prstGeom prst="rect">
            <a:avLst/>
          </a:prstGeom>
          <a:solidFill>
            <a:schemeClr val="bg1"/>
          </a:solid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5400" b="0" i="0" u="none" strike="noStrike" kern="1200" cap="none" spc="0" normalizeH="0" baseline="0" noProof="0" dirty="0">
                <a:ln>
                  <a:noFill/>
                </a:ln>
                <a:solidFill>
                  <a:srgbClr val="D04B06"/>
                </a:solidFill>
                <a:effectLst/>
                <a:uLnTx/>
                <a:uFillTx/>
                <a:latin typeface="Poppins"/>
                <a:cs typeface="Poppins"/>
              </a:rPr>
              <a:t>Cannabis</a:t>
            </a:r>
            <a:endParaRPr lang="sv-FI" sz="5400" b="0" i="0" u="none" strike="noStrike" kern="1200" cap="none" spc="0" normalizeH="0" baseline="0" noProof="0" dirty="0">
              <a:ln>
                <a:noFill/>
              </a:ln>
              <a:solidFill>
                <a:srgbClr val="D04B06"/>
              </a:solidFill>
              <a:effectLst/>
              <a:uLnTx/>
              <a:uFillTx/>
              <a:latin typeface="Poppins"/>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3600" b="0" i="0" u="none" strike="noStrike" kern="1200" cap="none" spc="0" normalizeH="0" baseline="0" noProof="0" dirty="0">
                <a:ln>
                  <a:noFill/>
                </a:ln>
                <a:solidFill>
                  <a:srgbClr val="D04B06"/>
                </a:solidFill>
                <a:effectLst/>
                <a:uLnTx/>
                <a:uFillTx/>
                <a:latin typeface="Poppins"/>
                <a:cs typeface="Poppins"/>
              </a:rPr>
              <a:t>Högstadiet</a:t>
            </a:r>
            <a:r>
              <a:rPr kumimoji="0" lang="sv-FI" sz="3500" b="0" i="0" u="none" strike="noStrike" kern="1200" cap="none" spc="0" normalizeH="0" baseline="0" noProof="0" dirty="0">
                <a:ln>
                  <a:noFill/>
                </a:ln>
                <a:solidFill>
                  <a:srgbClr val="D04B06"/>
                </a:solidFill>
                <a:effectLst/>
                <a:uLnTx/>
                <a:uFillTx/>
                <a:latin typeface="Poppins"/>
                <a:cs typeface="Poppins"/>
              </a:rPr>
              <a:t> </a:t>
            </a:r>
            <a:endParaRPr lang="sv-FI" sz="3500" b="0" i="0" u="none" strike="noStrike" kern="1200" cap="none" spc="0" normalizeH="0" baseline="0" noProof="0" dirty="0">
              <a:ln>
                <a:noFill/>
              </a:ln>
              <a:solidFill>
                <a:srgbClr val="D04B06"/>
              </a:solidFill>
              <a:effectLst/>
              <a:uLnTx/>
              <a:uFillTx/>
              <a:latin typeface="Poppins"/>
              <a:cs typeface="Poppins"/>
            </a:endParaRPr>
          </a:p>
        </p:txBody>
      </p:sp>
      <p:sp>
        <p:nvSpPr>
          <p:cNvPr id="8" name="textruta 7">
            <a:extLst>
              <a:ext uri="{FF2B5EF4-FFF2-40B4-BE49-F238E27FC236}">
                <a16:creationId xmlns:a16="http://schemas.microsoft.com/office/drawing/2014/main" id="{402EF80E-78CE-AC9E-FAA5-4CBD0CED95AD}"/>
              </a:ext>
            </a:extLst>
          </p:cNvPr>
          <p:cNvSpPr txBox="1"/>
          <p:nvPr/>
        </p:nvSpPr>
        <p:spPr>
          <a:xfrm>
            <a:off x="10146522" y="5735637"/>
            <a:ext cx="1239253" cy="646331"/>
          </a:xfrm>
          <a:prstGeom prst="rect">
            <a:avLst/>
          </a:prstGeom>
          <a:solidFill>
            <a:schemeClr val="bg1"/>
          </a:solid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3600" b="0" i="1" u="none" strike="noStrike" kern="1200" cap="none" spc="0" normalizeH="0" baseline="0" noProof="0" dirty="0">
              <a:ln>
                <a:noFill/>
              </a:ln>
              <a:solidFill>
                <a:prstClr val="black"/>
              </a:solidFill>
              <a:effectLst/>
              <a:uLnTx/>
              <a:uFillTx/>
              <a:latin typeface="Monsterrat"/>
            </a:endParaRPr>
          </a:p>
        </p:txBody>
      </p:sp>
      <p:pic>
        <p:nvPicPr>
          <p:cNvPr id="10" name="Bildobjekt 9" descr="En bild som visar Grafik, Teckensnitt, logotyp, symbol&#10;&#10;AI-genererat innehåll kan vara felaktigt.">
            <a:extLst>
              <a:ext uri="{FF2B5EF4-FFF2-40B4-BE49-F238E27FC236}">
                <a16:creationId xmlns:a16="http://schemas.microsoft.com/office/drawing/2014/main" id="{9155EA5F-C9E3-A474-89A5-12BF1FD86ADA}"/>
              </a:ext>
            </a:extLst>
          </p:cNvPr>
          <p:cNvPicPr>
            <a:picLocks noChangeAspect="1"/>
          </p:cNvPicPr>
          <p:nvPr/>
        </p:nvPicPr>
        <p:blipFill>
          <a:blip r:embed="rId3"/>
          <a:stretch>
            <a:fillRect/>
          </a:stretch>
        </p:blipFill>
        <p:spPr>
          <a:xfrm>
            <a:off x="2983850" y="1889586"/>
            <a:ext cx="6230471" cy="2187229"/>
          </a:xfrm>
          <a:prstGeom prst="rect">
            <a:avLst/>
          </a:prstGeom>
        </p:spPr>
      </p:pic>
      <p:pic>
        <p:nvPicPr>
          <p:cNvPr id="4" name="Bildobjekt 3" descr="En bild som visar linje, Färggrann, Grafik, skärmbild&#10;&#10;AI-genererat innehåll kan vara felaktigt.">
            <a:extLst>
              <a:ext uri="{FF2B5EF4-FFF2-40B4-BE49-F238E27FC236}">
                <a16:creationId xmlns:a16="http://schemas.microsoft.com/office/drawing/2014/main" id="{54592A4C-D564-4482-5C6F-E7476FCAECE9}"/>
              </a:ext>
            </a:extLst>
          </p:cNvPr>
          <p:cNvPicPr>
            <a:picLocks noChangeAspect="1"/>
          </p:cNvPicPr>
          <p:nvPr/>
        </p:nvPicPr>
        <p:blipFill>
          <a:blip r:embed="rId4"/>
          <a:stretch>
            <a:fillRect/>
          </a:stretch>
        </p:blipFill>
        <p:spPr>
          <a:xfrm rot="10800000">
            <a:off x="-173038" y="61705"/>
            <a:ext cx="1362075" cy="6800850"/>
          </a:xfrm>
          <a:prstGeom prst="rect">
            <a:avLst/>
          </a:prstGeom>
        </p:spPr>
      </p:pic>
      <p:pic>
        <p:nvPicPr>
          <p:cNvPr id="5" name="Bildobjekt 4" descr="En bild som visar linje, Färggrann, Grafik, skärmbild&#10;&#10;AI-genererat innehåll kan vara felaktigt.">
            <a:extLst>
              <a:ext uri="{FF2B5EF4-FFF2-40B4-BE49-F238E27FC236}">
                <a16:creationId xmlns:a16="http://schemas.microsoft.com/office/drawing/2014/main" id="{615D5A88-1DB3-B263-1EE7-3F4C21D1D0DB}"/>
              </a:ext>
            </a:extLst>
          </p:cNvPr>
          <p:cNvPicPr>
            <a:picLocks noChangeAspect="1"/>
          </p:cNvPicPr>
          <p:nvPr/>
        </p:nvPicPr>
        <p:blipFill>
          <a:blip r:embed="rId4"/>
          <a:stretch>
            <a:fillRect/>
          </a:stretch>
        </p:blipFill>
        <p:spPr>
          <a:xfrm>
            <a:off x="10980875" y="28575"/>
            <a:ext cx="1362075" cy="6800850"/>
          </a:xfrm>
          <a:prstGeom prst="rect">
            <a:avLst/>
          </a:prstGeom>
        </p:spPr>
      </p:pic>
    </p:spTree>
    <p:extLst>
      <p:ext uri="{BB962C8B-B14F-4D97-AF65-F5344CB8AC3E}">
        <p14:creationId xmlns:p14="http://schemas.microsoft.com/office/powerpoint/2010/main" val="1901453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55D82-AFA0-26E6-56D1-A9849D50AD8D}"/>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343E291A-0202-A12B-17CA-223AC8A4C432}"/>
              </a:ext>
            </a:extLst>
          </p:cNvPr>
          <p:cNvPicPr>
            <a:picLocks noChangeAspect="1"/>
          </p:cNvPicPr>
          <p:nvPr/>
        </p:nvPicPr>
        <p:blipFill>
          <a:blip r:embed="rId3"/>
          <a:stretch>
            <a:fillRect/>
          </a:stretch>
        </p:blipFill>
        <p:spPr>
          <a:xfrm>
            <a:off x="0" y="-21915"/>
            <a:ext cx="12192000" cy="6901829"/>
          </a:xfrm>
          <a:prstGeom prst="rect">
            <a:avLst/>
          </a:prstGeom>
        </p:spPr>
      </p:pic>
      <p:sp>
        <p:nvSpPr>
          <p:cNvPr id="4" name="textruta 3">
            <a:extLst>
              <a:ext uri="{FF2B5EF4-FFF2-40B4-BE49-F238E27FC236}">
                <a16:creationId xmlns:a16="http://schemas.microsoft.com/office/drawing/2014/main" id="{27486837-38A4-5A7B-80C7-EA313019F44C}"/>
              </a:ext>
            </a:extLst>
          </p:cNvPr>
          <p:cNvSpPr txBox="1"/>
          <p:nvPr/>
        </p:nvSpPr>
        <p:spPr>
          <a:xfrm>
            <a:off x="1670957" y="2020655"/>
            <a:ext cx="8850086" cy="341632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36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Det finns </a:t>
            </a:r>
            <a:r>
              <a:rPr lang="sv-FI" sz="3600" dirty="0">
                <a:solidFill>
                  <a:prstClr val="black"/>
                </a:solidFill>
                <a:latin typeface="Poppins"/>
                <a:ea typeface="Open Sans" panose="020B0606030504020204" pitchFamily="34" charset="0"/>
                <a:cs typeface="Poppins"/>
              </a:rPr>
              <a:t>olika</a:t>
            </a:r>
            <a:r>
              <a:rPr kumimoji="0" lang="sv-FI" sz="36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 sorter av cannabis. Den svagaste är marijuana </a:t>
            </a:r>
            <a:r>
              <a:rPr lang="sv-FI" sz="3600" dirty="0">
                <a:solidFill>
                  <a:prstClr val="black"/>
                </a:solidFill>
                <a:latin typeface="Poppins"/>
                <a:ea typeface="Open Sans" panose="020B0606030504020204" pitchFamily="34" charset="0"/>
                <a:cs typeface="Poppins"/>
              </a:rPr>
              <a:t>som är cannabisplantans torkade blad.</a:t>
            </a:r>
            <a:r>
              <a:rPr kumimoji="0" lang="sv-FI" sz="36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 Hasch är starkare i o m att plantans kåda har pressats samman. </a:t>
            </a:r>
            <a:endParaRPr lang="sv-FI" sz="36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FI"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 name="textruta 1">
            <a:extLst>
              <a:ext uri="{FF2B5EF4-FFF2-40B4-BE49-F238E27FC236}">
                <a16:creationId xmlns:a16="http://schemas.microsoft.com/office/drawing/2014/main" id="{C223C0F0-6127-23E1-C363-CAD4A4D357F1}"/>
              </a:ext>
            </a:extLst>
          </p:cNvPr>
          <p:cNvSpPr txBox="1"/>
          <p:nvPr/>
        </p:nvSpPr>
        <p:spPr>
          <a:xfrm>
            <a:off x="8662086" y="5462262"/>
            <a:ext cx="2498786" cy="369332"/>
          </a:xfrm>
          <a:prstGeom prst="rect">
            <a:avLst/>
          </a:prstGeom>
          <a:noFill/>
        </p:spPr>
        <p:txBody>
          <a:bodyPr wrap="square" rtlCol="0">
            <a:spAutoFit/>
          </a:bodyPr>
          <a:lstStyle/>
          <a:p>
            <a:r>
              <a:rPr lang="sv-FI" dirty="0">
                <a:hlinkClick r:id="rId4"/>
              </a:rPr>
              <a:t>Läs mer här</a:t>
            </a:r>
            <a:endParaRPr lang="sv-FI" dirty="0"/>
          </a:p>
        </p:txBody>
      </p:sp>
      <p:pic>
        <p:nvPicPr>
          <p:cNvPr id="5" name="Bildobjekt 4" descr="En bild som visar Grafik, Teckensnitt, logotyp, symbol&#10;&#10;AI-genererat innehåll kan vara felaktigt.">
            <a:extLst>
              <a:ext uri="{FF2B5EF4-FFF2-40B4-BE49-F238E27FC236}">
                <a16:creationId xmlns:a16="http://schemas.microsoft.com/office/drawing/2014/main" id="{C8F5535A-5AD5-7586-9864-531DA3B38B86}"/>
              </a:ext>
            </a:extLst>
          </p:cNvPr>
          <p:cNvPicPr>
            <a:picLocks noChangeAspect="1"/>
          </p:cNvPicPr>
          <p:nvPr/>
        </p:nvPicPr>
        <p:blipFill>
          <a:blip r:embed="rId5"/>
          <a:stretch>
            <a:fillRect/>
          </a:stretch>
        </p:blipFill>
        <p:spPr>
          <a:xfrm>
            <a:off x="9020734" y="889826"/>
            <a:ext cx="2274795" cy="820111"/>
          </a:xfrm>
          <a:prstGeom prst="rect">
            <a:avLst/>
          </a:prstGeom>
        </p:spPr>
      </p:pic>
    </p:spTree>
    <p:extLst>
      <p:ext uri="{BB962C8B-B14F-4D97-AF65-F5344CB8AC3E}">
        <p14:creationId xmlns:p14="http://schemas.microsoft.com/office/powerpoint/2010/main" val="1288230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E77C0-6585-9A3B-A1EC-254972371F20}"/>
            </a:ext>
          </a:extLst>
        </p:cNvPr>
        <p:cNvGrpSpPr/>
        <p:nvPr/>
      </p:nvGrpSpPr>
      <p:grpSpPr>
        <a:xfrm>
          <a:off x="0" y="0"/>
          <a:ext cx="0" cy="0"/>
          <a:chOff x="0" y="0"/>
          <a:chExt cx="0" cy="0"/>
        </a:xfrm>
      </p:grpSpPr>
      <p:sp>
        <p:nvSpPr>
          <p:cNvPr id="4" name="textruta 3">
            <a:extLst>
              <a:ext uri="{FF2B5EF4-FFF2-40B4-BE49-F238E27FC236}">
                <a16:creationId xmlns:a16="http://schemas.microsoft.com/office/drawing/2014/main" id="{88290679-AAC6-C0E3-DBC4-F60C5AACD77A}"/>
              </a:ext>
            </a:extLst>
          </p:cNvPr>
          <p:cNvSpPr txBox="1"/>
          <p:nvPr/>
        </p:nvSpPr>
        <p:spPr>
          <a:xfrm>
            <a:off x="2371342" y="1149530"/>
            <a:ext cx="8501743" cy="347787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Påstående 5:</a:t>
            </a:r>
            <a:endParaRPr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0" i="0" u="none" strike="noStrike" kern="1200" cap="none" spc="0" normalizeH="0" baseline="0" noProof="0" dirty="0">
                <a:ln>
                  <a:noFill/>
                </a:ln>
                <a:solidFill>
                  <a:prstClr val="black"/>
                </a:solidFill>
                <a:effectLst/>
                <a:uLnTx/>
                <a:uFillTx/>
                <a:latin typeface="Poppins"/>
                <a:ea typeface="Open Sans"/>
                <a:cs typeface="Poppins"/>
              </a:rPr>
              <a:t>I länder där cannabis har legaliserats tillverkar man </a:t>
            </a:r>
            <a:r>
              <a:rPr kumimoji="0" lang="sv-SE" sz="4400" b="0" i="0" u="none" strike="noStrike" kern="1200" cap="none" spc="0" normalizeH="0" baseline="0" noProof="0" err="1">
                <a:ln>
                  <a:noFill/>
                </a:ln>
                <a:solidFill>
                  <a:prstClr val="black"/>
                </a:solidFill>
                <a:effectLst/>
                <a:uLnTx/>
                <a:uFillTx/>
                <a:latin typeface="Poppins"/>
                <a:ea typeface="Open Sans"/>
                <a:cs typeface="Poppins"/>
              </a:rPr>
              <a:t>gelegodis</a:t>
            </a:r>
            <a:r>
              <a:rPr kumimoji="0" lang="sv-SE" sz="4400" b="0" i="0" u="none" strike="noStrike" kern="1200" cap="none" spc="0" normalizeH="0" baseline="0" noProof="0" dirty="0">
                <a:ln>
                  <a:noFill/>
                </a:ln>
                <a:solidFill>
                  <a:prstClr val="black"/>
                </a:solidFill>
                <a:effectLst/>
                <a:uLnTx/>
                <a:uFillTx/>
                <a:latin typeface="Poppins"/>
                <a:ea typeface="Open Sans"/>
                <a:cs typeface="Poppins"/>
              </a:rPr>
              <a:t> med tillsatt THC</a:t>
            </a:r>
            <a:r>
              <a:rPr kumimoji="0" lang="sv-SE" sz="4400" b="0" i="0" u="none" strike="noStrike" kern="1200" cap="none" spc="0" normalizeH="0" baseline="0" noProof="0" dirty="0">
                <a:ln>
                  <a:noFill/>
                </a:ln>
                <a:solidFill>
                  <a:prstClr val="black"/>
                </a:solidFill>
                <a:effectLst/>
                <a:uLnTx/>
                <a:uFillTx/>
                <a:latin typeface="Open Sans"/>
                <a:ea typeface="Open Sans"/>
                <a:cs typeface="Open Sans"/>
              </a:rPr>
              <a:t> </a:t>
            </a:r>
            <a:endParaRPr kumimoji="0" lang="sv-FI" sz="4400" b="0" i="0" u="none" strike="noStrike" kern="1200" cap="none" spc="0" normalizeH="0" baseline="0" noProof="0" dirty="0">
              <a:ln>
                <a:noFill/>
              </a:ln>
              <a:solidFill>
                <a:prstClr val="black"/>
              </a:solidFill>
              <a:effectLst/>
              <a:uLnTx/>
              <a:uFillTx/>
              <a:latin typeface="Open Sans"/>
              <a:ea typeface="Open Sans"/>
              <a:cs typeface="Open Sans"/>
            </a:endParaRPr>
          </a:p>
        </p:txBody>
      </p:sp>
      <p:sp>
        <p:nvSpPr>
          <p:cNvPr id="5" name="textruta 4">
            <a:extLst>
              <a:ext uri="{FF2B5EF4-FFF2-40B4-BE49-F238E27FC236}">
                <a16:creationId xmlns:a16="http://schemas.microsoft.com/office/drawing/2014/main" id="{0BAADFDB-50C0-178B-D03C-F1521D1BF97C}"/>
              </a:ext>
            </a:extLst>
          </p:cNvPr>
          <p:cNvSpPr txBox="1"/>
          <p:nvPr/>
        </p:nvSpPr>
        <p:spPr>
          <a:xfrm>
            <a:off x="4216469" y="5304514"/>
            <a:ext cx="4811487"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noProof="0" dirty="0">
                <a:ln>
                  <a:noFill/>
                </a:ln>
                <a:solidFill>
                  <a:srgbClr val="00B050"/>
                </a:solidFill>
                <a:effectLst/>
                <a:uLnTx/>
                <a:uFillTx/>
                <a:latin typeface="Poppins"/>
                <a:ea typeface="Open Sans" panose="020B0606030504020204" pitchFamily="34" charset="0"/>
                <a:cs typeface="Poppins"/>
              </a:rPr>
              <a:t>SANT</a:t>
            </a:r>
          </a:p>
        </p:txBody>
      </p:sp>
      <p:pic>
        <p:nvPicPr>
          <p:cNvPr id="3" name="Bildobjekt 2" descr="En bild som visar linje, Färggrann, Grafik, skärmbild&#10;&#10;AI-genererat innehåll kan vara felaktigt.">
            <a:extLst>
              <a:ext uri="{FF2B5EF4-FFF2-40B4-BE49-F238E27FC236}">
                <a16:creationId xmlns:a16="http://schemas.microsoft.com/office/drawing/2014/main" id="{E15D3FBE-FC78-E89A-B855-F3FE08A43D6C}"/>
              </a:ext>
            </a:extLst>
          </p:cNvPr>
          <p:cNvPicPr>
            <a:picLocks noChangeAspect="1"/>
          </p:cNvPicPr>
          <p:nvPr/>
        </p:nvPicPr>
        <p:blipFill>
          <a:blip r:embed="rId3"/>
          <a:stretch>
            <a:fillRect/>
          </a:stretch>
        </p:blipFill>
        <p:spPr>
          <a:xfrm rot="10800000">
            <a:off x="-173038" y="61705"/>
            <a:ext cx="1362075" cy="6800850"/>
          </a:xfrm>
          <a:prstGeom prst="rect">
            <a:avLst/>
          </a:prstGeom>
        </p:spPr>
      </p:pic>
    </p:spTree>
    <p:extLst>
      <p:ext uri="{BB962C8B-B14F-4D97-AF65-F5344CB8AC3E}">
        <p14:creationId xmlns:p14="http://schemas.microsoft.com/office/powerpoint/2010/main" val="238847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B8EB6-A460-06C8-D000-B4DDF2203826}"/>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BBFF042B-A2CC-A914-EEE7-954AF56CE8EE}"/>
              </a:ext>
            </a:extLst>
          </p:cNvPr>
          <p:cNvPicPr>
            <a:picLocks noChangeAspect="1"/>
          </p:cNvPicPr>
          <p:nvPr/>
        </p:nvPicPr>
        <p:blipFill>
          <a:blip r:embed="rId3"/>
          <a:stretch>
            <a:fillRect/>
          </a:stretch>
        </p:blipFill>
        <p:spPr>
          <a:xfrm>
            <a:off x="0" y="-21915"/>
            <a:ext cx="12192000" cy="6901829"/>
          </a:xfrm>
          <a:prstGeom prst="rect">
            <a:avLst/>
          </a:prstGeom>
        </p:spPr>
      </p:pic>
      <p:pic>
        <p:nvPicPr>
          <p:cNvPr id="5" name="Bildobjekt 4">
            <a:extLst>
              <a:ext uri="{FF2B5EF4-FFF2-40B4-BE49-F238E27FC236}">
                <a16:creationId xmlns:a16="http://schemas.microsoft.com/office/drawing/2014/main" id="{7E6E7778-11A1-54B7-DD26-8AE3CCE43B73}"/>
              </a:ext>
            </a:extLst>
          </p:cNvPr>
          <p:cNvPicPr>
            <a:picLocks noChangeAspect="1"/>
          </p:cNvPicPr>
          <p:nvPr/>
        </p:nvPicPr>
        <p:blipFill>
          <a:blip r:embed="rId4"/>
          <a:stretch>
            <a:fillRect/>
          </a:stretch>
        </p:blipFill>
        <p:spPr>
          <a:xfrm>
            <a:off x="2385161" y="1422545"/>
            <a:ext cx="6735115" cy="4963218"/>
          </a:xfrm>
          <a:prstGeom prst="rect">
            <a:avLst/>
          </a:prstGeom>
        </p:spPr>
      </p:pic>
      <p:pic>
        <p:nvPicPr>
          <p:cNvPr id="7" name="Bildobjekt 6">
            <a:extLst>
              <a:ext uri="{FF2B5EF4-FFF2-40B4-BE49-F238E27FC236}">
                <a16:creationId xmlns:a16="http://schemas.microsoft.com/office/drawing/2014/main" id="{68A7F84E-9368-7C5C-A337-00610599E77F}"/>
              </a:ext>
            </a:extLst>
          </p:cNvPr>
          <p:cNvPicPr>
            <a:picLocks noChangeAspect="1"/>
          </p:cNvPicPr>
          <p:nvPr/>
        </p:nvPicPr>
        <p:blipFill>
          <a:blip r:embed="rId5"/>
          <a:stretch>
            <a:fillRect/>
          </a:stretch>
        </p:blipFill>
        <p:spPr>
          <a:xfrm>
            <a:off x="838200" y="841520"/>
            <a:ext cx="2609850" cy="731284"/>
          </a:xfrm>
          <a:prstGeom prst="rect">
            <a:avLst/>
          </a:prstGeom>
        </p:spPr>
      </p:pic>
      <p:sp>
        <p:nvSpPr>
          <p:cNvPr id="2" name="textruta 1">
            <a:extLst>
              <a:ext uri="{FF2B5EF4-FFF2-40B4-BE49-F238E27FC236}">
                <a16:creationId xmlns:a16="http://schemas.microsoft.com/office/drawing/2014/main" id="{54770692-D7EE-D3B5-5F38-542C5CEBF031}"/>
              </a:ext>
            </a:extLst>
          </p:cNvPr>
          <p:cNvSpPr txBox="1"/>
          <p:nvPr/>
        </p:nvSpPr>
        <p:spPr>
          <a:xfrm>
            <a:off x="9335738" y="5590064"/>
            <a:ext cx="2498786" cy="369332"/>
          </a:xfrm>
          <a:prstGeom prst="rect">
            <a:avLst/>
          </a:prstGeom>
          <a:noFill/>
        </p:spPr>
        <p:txBody>
          <a:bodyPr wrap="square" rtlCol="0">
            <a:spAutoFit/>
          </a:bodyPr>
          <a:lstStyle/>
          <a:p>
            <a:r>
              <a:rPr lang="sv-FI" dirty="0">
                <a:hlinkClick r:id="rId6"/>
              </a:rPr>
              <a:t>Läs mer här</a:t>
            </a:r>
            <a:endParaRPr lang="sv-FI" dirty="0"/>
          </a:p>
        </p:txBody>
      </p:sp>
      <p:pic>
        <p:nvPicPr>
          <p:cNvPr id="4" name="Bildobjekt 3" descr="En bild som visar Grafik, Teckensnitt, logotyp, symbol&#10;&#10;AI-genererat innehåll kan vara felaktigt.">
            <a:extLst>
              <a:ext uri="{FF2B5EF4-FFF2-40B4-BE49-F238E27FC236}">
                <a16:creationId xmlns:a16="http://schemas.microsoft.com/office/drawing/2014/main" id="{E356F57E-E8CD-1378-15C3-5B1039DBF425}"/>
              </a:ext>
            </a:extLst>
          </p:cNvPr>
          <p:cNvPicPr>
            <a:picLocks noChangeAspect="1"/>
          </p:cNvPicPr>
          <p:nvPr/>
        </p:nvPicPr>
        <p:blipFill>
          <a:blip r:embed="rId7"/>
          <a:stretch>
            <a:fillRect/>
          </a:stretch>
        </p:blipFill>
        <p:spPr>
          <a:xfrm>
            <a:off x="8796617" y="845002"/>
            <a:ext cx="2521324" cy="876142"/>
          </a:xfrm>
          <a:prstGeom prst="rect">
            <a:avLst/>
          </a:prstGeom>
        </p:spPr>
      </p:pic>
    </p:spTree>
    <p:extLst>
      <p:ext uri="{BB962C8B-B14F-4D97-AF65-F5344CB8AC3E}">
        <p14:creationId xmlns:p14="http://schemas.microsoft.com/office/powerpoint/2010/main" val="3088140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B6DF4-2BF2-6734-8072-586EB70E2940}"/>
            </a:ext>
          </a:extLst>
        </p:cNvPr>
        <p:cNvGrpSpPr/>
        <p:nvPr/>
      </p:nvGrpSpPr>
      <p:grpSpPr>
        <a:xfrm>
          <a:off x="0" y="0"/>
          <a:ext cx="0" cy="0"/>
          <a:chOff x="0" y="0"/>
          <a:chExt cx="0" cy="0"/>
        </a:xfrm>
      </p:grpSpPr>
      <p:sp>
        <p:nvSpPr>
          <p:cNvPr id="4" name="textruta 3">
            <a:extLst>
              <a:ext uri="{FF2B5EF4-FFF2-40B4-BE49-F238E27FC236}">
                <a16:creationId xmlns:a16="http://schemas.microsoft.com/office/drawing/2014/main" id="{533E972D-AF27-4AEC-176D-DB09A304DF31}"/>
              </a:ext>
            </a:extLst>
          </p:cNvPr>
          <p:cNvSpPr txBox="1"/>
          <p:nvPr/>
        </p:nvSpPr>
        <p:spPr>
          <a:xfrm>
            <a:off x="2371342" y="1400050"/>
            <a:ext cx="8501743" cy="267765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Påstående 6:</a:t>
            </a:r>
            <a:endParaRPr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lvl="0" algn="ctr">
              <a:defRPr/>
            </a:pPr>
            <a:r>
              <a:rPr kumimoji="0" lang="sv-FI" sz="4000" b="0" i="0" u="none" strike="noStrike" kern="1200" cap="none" spc="0" normalizeH="0" baseline="0" noProof="0" dirty="0">
                <a:ln>
                  <a:noFill/>
                </a:ln>
                <a:solidFill>
                  <a:prstClr val="black"/>
                </a:solidFill>
                <a:effectLst/>
                <a:uLnTx/>
                <a:uFillTx/>
                <a:latin typeface="Poppins"/>
                <a:ea typeface="Open Sans"/>
                <a:cs typeface="Poppins"/>
              </a:rPr>
              <a:t>Cannabis förvärrar jobbiga </a:t>
            </a:r>
            <a:r>
              <a:rPr kumimoji="0" lang="sv-FI" sz="4000" b="0" i="0" u="none" strike="noStrike" kern="1200" cap="none" spc="0" normalizeH="0" baseline="0" noProof="0">
                <a:ln>
                  <a:noFill/>
                </a:ln>
                <a:solidFill>
                  <a:prstClr val="black"/>
                </a:solidFill>
                <a:effectLst/>
                <a:uLnTx/>
                <a:uFillTx/>
                <a:latin typeface="Poppins"/>
                <a:ea typeface="Open Sans"/>
                <a:cs typeface="Poppins"/>
              </a:rPr>
              <a:t>känslor</a:t>
            </a:r>
            <a:r>
              <a:rPr kumimoji="0" lang="sv-FI" sz="4000" b="0" i="0" u="none" strike="noStrike" kern="1200" cap="none" spc="0" normalizeH="0" baseline="0" noProof="0" dirty="0">
                <a:ln>
                  <a:noFill/>
                </a:ln>
                <a:solidFill>
                  <a:prstClr val="black"/>
                </a:solidFill>
                <a:effectLst/>
                <a:uLnTx/>
                <a:uFillTx/>
                <a:latin typeface="Open Sans"/>
                <a:ea typeface="Open Sans"/>
                <a:cs typeface="Open Sans"/>
              </a:rPr>
              <a:t> </a:t>
            </a:r>
          </a:p>
        </p:txBody>
      </p:sp>
      <p:sp>
        <p:nvSpPr>
          <p:cNvPr id="2" name="textruta 1">
            <a:extLst>
              <a:ext uri="{FF2B5EF4-FFF2-40B4-BE49-F238E27FC236}">
                <a16:creationId xmlns:a16="http://schemas.microsoft.com/office/drawing/2014/main" id="{D450173E-A89F-6BB7-0A0F-B46C4C5ACD29}"/>
              </a:ext>
            </a:extLst>
          </p:cNvPr>
          <p:cNvSpPr txBox="1"/>
          <p:nvPr/>
        </p:nvSpPr>
        <p:spPr>
          <a:xfrm>
            <a:off x="4216469" y="5058292"/>
            <a:ext cx="4811487"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noProof="0" dirty="0">
                <a:ln>
                  <a:noFill/>
                </a:ln>
                <a:solidFill>
                  <a:srgbClr val="00B050"/>
                </a:solidFill>
                <a:effectLst/>
                <a:uLnTx/>
                <a:uFillTx/>
                <a:latin typeface="Poppins"/>
                <a:ea typeface="Open Sans" panose="020B0606030504020204" pitchFamily="34" charset="0"/>
                <a:cs typeface="Poppins"/>
              </a:rPr>
              <a:t>SANT</a:t>
            </a:r>
          </a:p>
        </p:txBody>
      </p:sp>
      <p:sp>
        <p:nvSpPr>
          <p:cNvPr id="3" name="Likbent triangel 2">
            <a:extLst>
              <a:ext uri="{FF2B5EF4-FFF2-40B4-BE49-F238E27FC236}">
                <a16:creationId xmlns:a16="http://schemas.microsoft.com/office/drawing/2014/main" id="{D436162C-010D-8B62-3E3A-559A11BDBACD}"/>
              </a:ext>
            </a:extLst>
          </p:cNvPr>
          <p:cNvSpPr/>
          <p:nvPr/>
        </p:nvSpPr>
        <p:spPr>
          <a:xfrm rot="6780000">
            <a:off x="2713640" y="-219785"/>
            <a:ext cx="1060704" cy="914400"/>
          </a:xfrm>
          <a:prstGeom prst="triangle">
            <a:avLst/>
          </a:prstGeom>
          <a:solidFill>
            <a:srgbClr val="FFD2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6" name="Likbent triangel 5">
            <a:extLst>
              <a:ext uri="{FF2B5EF4-FFF2-40B4-BE49-F238E27FC236}">
                <a16:creationId xmlns:a16="http://schemas.microsoft.com/office/drawing/2014/main" id="{81A06BBF-9438-6736-7E83-14761F533FBB}"/>
              </a:ext>
            </a:extLst>
          </p:cNvPr>
          <p:cNvSpPr/>
          <p:nvPr/>
        </p:nvSpPr>
        <p:spPr>
          <a:xfrm rot="7080000">
            <a:off x="2288340" y="696525"/>
            <a:ext cx="1060704" cy="914400"/>
          </a:xfrm>
          <a:prstGeom prst="triangle">
            <a:avLst/>
          </a:prstGeom>
          <a:solidFill>
            <a:srgbClr val="E46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8" name="Likbent triangel 7">
            <a:extLst>
              <a:ext uri="{FF2B5EF4-FFF2-40B4-BE49-F238E27FC236}">
                <a16:creationId xmlns:a16="http://schemas.microsoft.com/office/drawing/2014/main" id="{A0750B6D-E70F-4861-270C-795F3400CB8F}"/>
              </a:ext>
            </a:extLst>
          </p:cNvPr>
          <p:cNvSpPr/>
          <p:nvPr/>
        </p:nvSpPr>
        <p:spPr>
          <a:xfrm rot="7380000">
            <a:off x="1764600" y="1589907"/>
            <a:ext cx="1060704" cy="914400"/>
          </a:xfrm>
          <a:prstGeom prst="triangle">
            <a:avLst/>
          </a:prstGeom>
          <a:solidFill>
            <a:srgbClr val="D04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0" name="Likbent triangel 9">
            <a:extLst>
              <a:ext uri="{FF2B5EF4-FFF2-40B4-BE49-F238E27FC236}">
                <a16:creationId xmlns:a16="http://schemas.microsoft.com/office/drawing/2014/main" id="{D83B819C-2810-B3C7-D755-A8A2C797D6D5}"/>
              </a:ext>
            </a:extLst>
          </p:cNvPr>
          <p:cNvSpPr/>
          <p:nvPr/>
        </p:nvSpPr>
        <p:spPr>
          <a:xfrm rot="8100000">
            <a:off x="1069409" y="2454102"/>
            <a:ext cx="1060704" cy="914400"/>
          </a:xfrm>
          <a:prstGeom prst="triangle">
            <a:avLst/>
          </a:prstGeom>
          <a:solidFill>
            <a:srgbClr val="128F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2" name="Likbent triangel 11">
            <a:extLst>
              <a:ext uri="{FF2B5EF4-FFF2-40B4-BE49-F238E27FC236}">
                <a16:creationId xmlns:a16="http://schemas.microsoft.com/office/drawing/2014/main" id="{B0AB70DE-972B-C1E7-A2F1-170EF1AD36F0}"/>
              </a:ext>
            </a:extLst>
          </p:cNvPr>
          <p:cNvSpPr/>
          <p:nvPr/>
        </p:nvSpPr>
        <p:spPr>
          <a:xfrm rot="9300000">
            <a:off x="147964" y="3095571"/>
            <a:ext cx="1060704" cy="914400"/>
          </a:xfrm>
          <a:prstGeom prst="triangle">
            <a:avLst/>
          </a:prstGeom>
          <a:solidFill>
            <a:srgbClr val="0C61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Tree>
    <p:extLst>
      <p:ext uri="{BB962C8B-B14F-4D97-AF65-F5344CB8AC3E}">
        <p14:creationId xmlns:p14="http://schemas.microsoft.com/office/powerpoint/2010/main" val="3037265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D8215-3174-4034-E10E-3E7BA7B93E8A}"/>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465D769B-EFA2-5314-0362-60E8F5548C4F}"/>
              </a:ext>
            </a:extLst>
          </p:cNvPr>
          <p:cNvPicPr>
            <a:picLocks noChangeAspect="1"/>
          </p:cNvPicPr>
          <p:nvPr/>
        </p:nvPicPr>
        <p:blipFill>
          <a:blip r:embed="rId3"/>
          <a:stretch>
            <a:fillRect/>
          </a:stretch>
        </p:blipFill>
        <p:spPr>
          <a:xfrm>
            <a:off x="0" y="-21915"/>
            <a:ext cx="12192000" cy="6901829"/>
          </a:xfrm>
          <a:prstGeom prst="rect">
            <a:avLst/>
          </a:prstGeom>
        </p:spPr>
      </p:pic>
      <p:sp>
        <p:nvSpPr>
          <p:cNvPr id="4" name="textruta 3">
            <a:extLst>
              <a:ext uri="{FF2B5EF4-FFF2-40B4-BE49-F238E27FC236}">
                <a16:creationId xmlns:a16="http://schemas.microsoft.com/office/drawing/2014/main" id="{6E081A2C-D8D9-839B-4EAB-49651577A818}"/>
              </a:ext>
            </a:extLst>
          </p:cNvPr>
          <p:cNvSpPr txBox="1"/>
          <p:nvPr/>
        </p:nvSpPr>
        <p:spPr>
          <a:xfrm>
            <a:off x="1670957" y="1720031"/>
            <a:ext cx="8850086" cy="4524315"/>
          </a:xfrm>
          <a:prstGeom prst="rect">
            <a:avLst/>
          </a:prstGeom>
          <a:noFill/>
        </p:spPr>
        <p:txBody>
          <a:bodyPr wrap="square" lIns="91440" tIns="45720" rIns="91440" bIns="45720" rtlCol="0" anchor="t">
            <a:spAutoFit/>
          </a:bodyPr>
          <a:lstStyle/>
          <a:p>
            <a:pPr algn="ctr"/>
            <a:r>
              <a:rPr lang="sv-SE" sz="3600" dirty="0">
                <a:latin typeface="Poppins"/>
                <a:ea typeface="Open Sans" panose="020B0606030504020204" pitchFamily="34" charset="0"/>
                <a:cs typeface="Poppins"/>
              </a:rPr>
              <a:t>Cannabis förstärker de känslor man har för tillfället, vilket innebär att om man är ledsen eller arg så kan dessa känslor förvärras. En cannabispåverkad person påverkas starkt av omgivningen och stämningen i rummet. </a:t>
            </a:r>
            <a:br>
              <a:rPr lang="sv-SE" sz="3600" dirty="0">
                <a:latin typeface="Poppins"/>
                <a:ea typeface="Open Sans" panose="020B0606030504020204" pitchFamily="34" charset="0"/>
                <a:cs typeface="Poppins"/>
              </a:rPr>
            </a:br>
            <a:endParaRPr kumimoji="0" lang="sv-FI"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 name="textruta 1">
            <a:extLst>
              <a:ext uri="{FF2B5EF4-FFF2-40B4-BE49-F238E27FC236}">
                <a16:creationId xmlns:a16="http://schemas.microsoft.com/office/drawing/2014/main" id="{F105B1D4-5D23-7E78-01D3-35FB0981B24C}"/>
              </a:ext>
            </a:extLst>
          </p:cNvPr>
          <p:cNvSpPr txBox="1"/>
          <p:nvPr/>
        </p:nvSpPr>
        <p:spPr>
          <a:xfrm>
            <a:off x="8662086" y="5462262"/>
            <a:ext cx="24987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8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Läs mer här</a:t>
            </a:r>
            <a:endParaRPr kumimoji="0" lang="sv-FI"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Bildobjekt 4" descr="En bild som visar Grafik, Teckensnitt, logotyp, symbol&#10;&#10;AI-genererat innehåll kan vara felaktigt.">
            <a:extLst>
              <a:ext uri="{FF2B5EF4-FFF2-40B4-BE49-F238E27FC236}">
                <a16:creationId xmlns:a16="http://schemas.microsoft.com/office/drawing/2014/main" id="{E42F6BEE-E6A6-2B41-B696-D23D9A97EDFB}"/>
              </a:ext>
            </a:extLst>
          </p:cNvPr>
          <p:cNvPicPr>
            <a:picLocks noChangeAspect="1"/>
          </p:cNvPicPr>
          <p:nvPr/>
        </p:nvPicPr>
        <p:blipFill>
          <a:blip r:embed="rId5"/>
          <a:stretch>
            <a:fillRect/>
          </a:stretch>
        </p:blipFill>
        <p:spPr>
          <a:xfrm>
            <a:off x="8919881" y="901032"/>
            <a:ext cx="2241178" cy="808905"/>
          </a:xfrm>
          <a:prstGeom prst="rect">
            <a:avLst/>
          </a:prstGeom>
        </p:spPr>
      </p:pic>
    </p:spTree>
    <p:extLst>
      <p:ext uri="{BB962C8B-B14F-4D97-AF65-F5344CB8AC3E}">
        <p14:creationId xmlns:p14="http://schemas.microsoft.com/office/powerpoint/2010/main" val="2150107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BB5EED63-2ABE-DD37-622F-7F4BEE806925}"/>
              </a:ext>
            </a:extLst>
          </p:cNvPr>
          <p:cNvSpPr txBox="1"/>
          <p:nvPr/>
        </p:nvSpPr>
        <p:spPr>
          <a:xfrm>
            <a:off x="2646657" y="2708216"/>
            <a:ext cx="6900582"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sv-SE" sz="8800">
                <a:solidFill>
                  <a:srgbClr val="CF4B06"/>
                </a:solidFill>
                <a:latin typeface="Poppins"/>
                <a:cs typeface="Poppins"/>
              </a:rPr>
              <a:t>Frågesport</a:t>
            </a:r>
            <a:endParaRPr lang="sv-SE"/>
          </a:p>
        </p:txBody>
      </p:sp>
      <p:pic>
        <p:nvPicPr>
          <p:cNvPr id="4" name="Bildobjekt 3" descr="En bild som visar linje, Färggrann, Grafik, skärmbild&#10;&#10;AI-genererat innehåll kan vara felaktigt.">
            <a:extLst>
              <a:ext uri="{FF2B5EF4-FFF2-40B4-BE49-F238E27FC236}">
                <a16:creationId xmlns:a16="http://schemas.microsoft.com/office/drawing/2014/main" id="{0D465C18-3D66-77B0-6966-699A37B1C9EA}"/>
              </a:ext>
            </a:extLst>
          </p:cNvPr>
          <p:cNvPicPr>
            <a:picLocks noChangeAspect="1"/>
          </p:cNvPicPr>
          <p:nvPr/>
        </p:nvPicPr>
        <p:blipFill>
          <a:blip r:embed="rId2"/>
          <a:stretch>
            <a:fillRect/>
          </a:stretch>
        </p:blipFill>
        <p:spPr>
          <a:xfrm rot="5400000">
            <a:off x="5365769" y="-1807265"/>
            <a:ext cx="1362075" cy="6800850"/>
          </a:xfrm>
          <a:prstGeom prst="rect">
            <a:avLst/>
          </a:prstGeom>
        </p:spPr>
      </p:pic>
      <p:pic>
        <p:nvPicPr>
          <p:cNvPr id="5" name="Bildobjekt 4" descr="En bild som visar linje, Färggrann, Grafik, skärmbild&#10;&#10;AI-genererat innehåll kan vara felaktigt.">
            <a:extLst>
              <a:ext uri="{FF2B5EF4-FFF2-40B4-BE49-F238E27FC236}">
                <a16:creationId xmlns:a16="http://schemas.microsoft.com/office/drawing/2014/main" id="{9995D817-86BD-BA33-4F31-06825072A91A}"/>
              </a:ext>
            </a:extLst>
          </p:cNvPr>
          <p:cNvPicPr>
            <a:picLocks noChangeAspect="1"/>
          </p:cNvPicPr>
          <p:nvPr/>
        </p:nvPicPr>
        <p:blipFill>
          <a:blip r:embed="rId2"/>
          <a:stretch>
            <a:fillRect/>
          </a:stretch>
        </p:blipFill>
        <p:spPr>
          <a:xfrm rot="16200000">
            <a:off x="5359745" y="1809661"/>
            <a:ext cx="1362075" cy="6800850"/>
          </a:xfrm>
          <a:prstGeom prst="rect">
            <a:avLst/>
          </a:prstGeom>
        </p:spPr>
      </p:pic>
    </p:spTree>
    <p:extLst>
      <p:ext uri="{BB962C8B-B14F-4D97-AF65-F5344CB8AC3E}">
        <p14:creationId xmlns:p14="http://schemas.microsoft.com/office/powerpoint/2010/main" val="2681839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237C2FF9-B599-360C-039D-5F0D318C81C2}"/>
              </a:ext>
            </a:extLst>
          </p:cNvPr>
          <p:cNvSpPr txBox="1"/>
          <p:nvPr/>
        </p:nvSpPr>
        <p:spPr>
          <a:xfrm>
            <a:off x="2285997" y="1220189"/>
            <a:ext cx="8501743" cy="347787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Påstående 1:</a:t>
            </a:r>
            <a:endParaRPr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Cannabis är ofarligt därför att det kommer från en naturlig växt.</a:t>
            </a:r>
            <a:endParaRPr lang="sv-FI" sz="4400" b="0" i="0" u="none" strike="noStrike" kern="1200" cap="none" spc="0" normalizeH="0" baseline="0" noProof="0">
              <a:ln>
                <a:noFill/>
              </a:ln>
              <a:solidFill>
                <a:prstClr val="black"/>
              </a:solidFill>
              <a:effectLst/>
              <a:uLnTx/>
              <a:uFillTx/>
              <a:latin typeface="Poppins"/>
              <a:ea typeface="Open Sans" panose="020B0606030504020204" pitchFamily="34" charset="0"/>
              <a:cs typeface="Poppins"/>
            </a:endParaRPr>
          </a:p>
        </p:txBody>
      </p:sp>
      <p:sp>
        <p:nvSpPr>
          <p:cNvPr id="5" name="textruta 4">
            <a:extLst>
              <a:ext uri="{FF2B5EF4-FFF2-40B4-BE49-F238E27FC236}">
                <a16:creationId xmlns:a16="http://schemas.microsoft.com/office/drawing/2014/main" id="{24BFA38E-E4D7-F85C-96FA-2C8EDA8466CC}"/>
              </a:ext>
            </a:extLst>
          </p:cNvPr>
          <p:cNvSpPr txBox="1"/>
          <p:nvPr/>
        </p:nvSpPr>
        <p:spPr>
          <a:xfrm>
            <a:off x="4131126" y="4804398"/>
            <a:ext cx="4811487"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noProof="0" dirty="0">
                <a:ln>
                  <a:noFill/>
                </a:ln>
                <a:solidFill>
                  <a:srgbClr val="FF0000"/>
                </a:solidFill>
                <a:effectLst/>
                <a:uLnTx/>
                <a:uFillTx/>
                <a:latin typeface="Poppins"/>
                <a:ea typeface="Open Sans" panose="020B0606030504020204" pitchFamily="34" charset="0"/>
                <a:cs typeface="Poppins"/>
              </a:rPr>
              <a:t>FALSKT</a:t>
            </a:r>
            <a:endParaRPr lang="sv-FI" sz="6000" b="0" i="0" u="none" strike="noStrike" kern="1200" cap="none" spc="0" normalizeH="0" baseline="0" noProof="0" dirty="0">
              <a:ln>
                <a:noFill/>
              </a:ln>
              <a:solidFill>
                <a:srgbClr val="FF0000"/>
              </a:solidFill>
              <a:effectLst/>
              <a:uLnTx/>
              <a:uFillTx/>
              <a:latin typeface="Poppins"/>
              <a:ea typeface="Open Sans" panose="020B0606030504020204" pitchFamily="34" charset="0"/>
              <a:cs typeface="Poppins"/>
            </a:endParaRPr>
          </a:p>
        </p:txBody>
      </p:sp>
      <p:pic>
        <p:nvPicPr>
          <p:cNvPr id="3" name="Bildobjekt 2" descr="En bild som visar linje, Färggrann, Grafik, skärmbild&#10;&#10;AI-genererat innehåll kan vara felaktigt.">
            <a:extLst>
              <a:ext uri="{FF2B5EF4-FFF2-40B4-BE49-F238E27FC236}">
                <a16:creationId xmlns:a16="http://schemas.microsoft.com/office/drawing/2014/main" id="{A4E7DA7C-6D0D-A7BB-55B4-16ED5978F183}"/>
              </a:ext>
            </a:extLst>
          </p:cNvPr>
          <p:cNvPicPr>
            <a:picLocks noChangeAspect="1"/>
          </p:cNvPicPr>
          <p:nvPr/>
        </p:nvPicPr>
        <p:blipFill>
          <a:blip r:embed="rId2"/>
          <a:stretch>
            <a:fillRect/>
          </a:stretch>
        </p:blipFill>
        <p:spPr>
          <a:xfrm rot="10800000">
            <a:off x="-173038" y="61705"/>
            <a:ext cx="1362075" cy="6800850"/>
          </a:xfrm>
          <a:prstGeom prst="rect">
            <a:avLst/>
          </a:prstGeom>
        </p:spPr>
      </p:pic>
    </p:spTree>
    <p:extLst>
      <p:ext uri="{BB962C8B-B14F-4D97-AF65-F5344CB8AC3E}">
        <p14:creationId xmlns:p14="http://schemas.microsoft.com/office/powerpoint/2010/main" val="406609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6958CD15-0D7E-737E-8372-809C3CBDFE43}"/>
              </a:ext>
            </a:extLst>
          </p:cNvPr>
          <p:cNvPicPr>
            <a:picLocks noChangeAspect="1"/>
          </p:cNvPicPr>
          <p:nvPr/>
        </p:nvPicPr>
        <p:blipFill>
          <a:blip r:embed="rId3"/>
          <a:stretch>
            <a:fillRect/>
          </a:stretch>
        </p:blipFill>
        <p:spPr>
          <a:xfrm>
            <a:off x="0" y="-21915"/>
            <a:ext cx="12192000" cy="6901829"/>
          </a:xfrm>
          <a:prstGeom prst="rect">
            <a:avLst/>
          </a:prstGeom>
        </p:spPr>
      </p:pic>
      <p:sp>
        <p:nvSpPr>
          <p:cNvPr id="4" name="textruta 3">
            <a:extLst>
              <a:ext uri="{FF2B5EF4-FFF2-40B4-BE49-F238E27FC236}">
                <a16:creationId xmlns:a16="http://schemas.microsoft.com/office/drawing/2014/main" id="{B9BD17F5-4CC3-3F99-77F8-1BF1A224878F}"/>
              </a:ext>
            </a:extLst>
          </p:cNvPr>
          <p:cNvSpPr txBox="1"/>
          <p:nvPr/>
        </p:nvSpPr>
        <p:spPr>
          <a:xfrm>
            <a:off x="1670957" y="2011559"/>
            <a:ext cx="8850086" cy="3170099"/>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0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Bara för att något är naturligt betyder det inte att det är ofarligt. Cannabis innehåller kemiska ämnen som påverkar både hjärnan och kroppen negativt.</a:t>
            </a:r>
            <a:endParaRPr lang="sv-FI" sz="1800" b="0" i="0" u="none" strike="noStrike" kern="1200" cap="none" spc="0" normalizeH="0" baseline="0" noProof="0">
              <a:ln>
                <a:noFill/>
              </a:ln>
              <a:solidFill>
                <a:prstClr val="black"/>
              </a:solidFill>
              <a:effectLst/>
              <a:uLnTx/>
              <a:uFillTx/>
              <a:latin typeface="Poppins"/>
              <a:ea typeface="Open Sans" panose="020B0606030504020204" pitchFamily="34" charset="0"/>
              <a:cs typeface="Poppins"/>
            </a:endParaRPr>
          </a:p>
        </p:txBody>
      </p:sp>
      <p:sp>
        <p:nvSpPr>
          <p:cNvPr id="2" name="textruta 1">
            <a:extLst>
              <a:ext uri="{FF2B5EF4-FFF2-40B4-BE49-F238E27FC236}">
                <a16:creationId xmlns:a16="http://schemas.microsoft.com/office/drawing/2014/main" id="{D0ED81CC-DCE8-07FA-B0E0-DAAB0AA96475}"/>
              </a:ext>
            </a:extLst>
          </p:cNvPr>
          <p:cNvSpPr txBox="1"/>
          <p:nvPr/>
        </p:nvSpPr>
        <p:spPr>
          <a:xfrm>
            <a:off x="8662086" y="5462262"/>
            <a:ext cx="2498786" cy="369332"/>
          </a:xfrm>
          <a:prstGeom prst="rect">
            <a:avLst/>
          </a:prstGeom>
          <a:noFill/>
        </p:spPr>
        <p:txBody>
          <a:bodyPr wrap="square" rtlCol="0">
            <a:spAutoFit/>
          </a:bodyPr>
          <a:lstStyle/>
          <a:p>
            <a:r>
              <a:rPr lang="sv-FI" dirty="0">
                <a:hlinkClick r:id="rId4"/>
              </a:rPr>
              <a:t>Läs mer här</a:t>
            </a:r>
            <a:endParaRPr lang="sv-FI" dirty="0"/>
          </a:p>
        </p:txBody>
      </p:sp>
      <p:pic>
        <p:nvPicPr>
          <p:cNvPr id="5" name="Bildobjekt 4" descr="En bild som visar Grafik, Teckensnitt, logotyp, symbol&#10;&#10;AI-genererat innehåll kan vara felaktigt.">
            <a:extLst>
              <a:ext uri="{FF2B5EF4-FFF2-40B4-BE49-F238E27FC236}">
                <a16:creationId xmlns:a16="http://schemas.microsoft.com/office/drawing/2014/main" id="{75ECA641-8836-FE2B-AC3A-7905EF6E5388}"/>
              </a:ext>
            </a:extLst>
          </p:cNvPr>
          <p:cNvPicPr>
            <a:picLocks noChangeAspect="1"/>
          </p:cNvPicPr>
          <p:nvPr/>
        </p:nvPicPr>
        <p:blipFill>
          <a:blip r:embed="rId5"/>
          <a:stretch>
            <a:fillRect/>
          </a:stretch>
        </p:blipFill>
        <p:spPr>
          <a:xfrm>
            <a:off x="9087970" y="957061"/>
            <a:ext cx="2073089" cy="752876"/>
          </a:xfrm>
          <a:prstGeom prst="rect">
            <a:avLst/>
          </a:prstGeom>
        </p:spPr>
      </p:pic>
    </p:spTree>
    <p:extLst>
      <p:ext uri="{BB962C8B-B14F-4D97-AF65-F5344CB8AC3E}">
        <p14:creationId xmlns:p14="http://schemas.microsoft.com/office/powerpoint/2010/main" val="694420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E463E-49F7-030D-4FD7-8951570C2D23}"/>
            </a:ext>
          </a:extLst>
        </p:cNvPr>
        <p:cNvGrpSpPr/>
        <p:nvPr/>
      </p:nvGrpSpPr>
      <p:grpSpPr>
        <a:xfrm>
          <a:off x="0" y="0"/>
          <a:ext cx="0" cy="0"/>
          <a:chOff x="0" y="0"/>
          <a:chExt cx="0" cy="0"/>
        </a:xfrm>
      </p:grpSpPr>
      <p:sp>
        <p:nvSpPr>
          <p:cNvPr id="4" name="textruta 3">
            <a:extLst>
              <a:ext uri="{FF2B5EF4-FFF2-40B4-BE49-F238E27FC236}">
                <a16:creationId xmlns:a16="http://schemas.microsoft.com/office/drawing/2014/main" id="{5B322F53-08B5-DC7A-EA0E-9A827BF826F0}"/>
              </a:ext>
            </a:extLst>
          </p:cNvPr>
          <p:cNvSpPr txBox="1"/>
          <p:nvPr/>
        </p:nvSpPr>
        <p:spPr>
          <a:xfrm>
            <a:off x="1946561" y="1479961"/>
            <a:ext cx="8501743" cy="347787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Påstående 2:</a:t>
            </a:r>
            <a:endParaRPr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 Cirka 5 % av åttor och nior i </a:t>
            </a:r>
            <a:r>
              <a:rPr lang="sv-SE" sz="4400" dirty="0">
                <a:solidFill>
                  <a:prstClr val="black"/>
                </a:solidFill>
                <a:latin typeface="Poppins"/>
                <a:ea typeface="Open Sans" panose="020B0606030504020204" pitchFamily="34" charset="0"/>
                <a:cs typeface="Poppins"/>
              </a:rPr>
              <a:t>Österbotten</a:t>
            </a:r>
            <a:r>
              <a:rPr kumimoji="0"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 har testat cannabis en gång.</a:t>
            </a:r>
            <a:endParaRPr lang="sv-FI" sz="4400" b="0" i="0" u="none" strike="noStrike" kern="1200" cap="none" spc="0" normalizeH="0" baseline="0" noProof="0">
              <a:ln>
                <a:noFill/>
              </a:ln>
              <a:solidFill>
                <a:prstClr val="black"/>
              </a:solidFill>
              <a:effectLst/>
              <a:uLnTx/>
              <a:uFillTx/>
              <a:latin typeface="Poppins"/>
              <a:ea typeface="Open Sans" panose="020B0606030504020204" pitchFamily="34" charset="0"/>
              <a:cs typeface="Poppins"/>
            </a:endParaRPr>
          </a:p>
        </p:txBody>
      </p:sp>
      <p:sp>
        <p:nvSpPr>
          <p:cNvPr id="5" name="textruta 4">
            <a:extLst>
              <a:ext uri="{FF2B5EF4-FFF2-40B4-BE49-F238E27FC236}">
                <a16:creationId xmlns:a16="http://schemas.microsoft.com/office/drawing/2014/main" id="{EC227010-5DE1-673A-BB62-A67031B1D5D3}"/>
              </a:ext>
            </a:extLst>
          </p:cNvPr>
          <p:cNvSpPr txBox="1"/>
          <p:nvPr/>
        </p:nvSpPr>
        <p:spPr>
          <a:xfrm>
            <a:off x="3791688" y="5141447"/>
            <a:ext cx="4811487"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noProof="0" dirty="0">
                <a:ln>
                  <a:noFill/>
                </a:ln>
                <a:solidFill>
                  <a:srgbClr val="00B050"/>
                </a:solidFill>
                <a:effectLst/>
                <a:uLnTx/>
                <a:uFillTx/>
                <a:latin typeface="Poppins"/>
                <a:ea typeface="Open Sans" panose="020B0606030504020204" pitchFamily="34" charset="0"/>
                <a:cs typeface="Poppins"/>
              </a:rPr>
              <a:t>SANT</a:t>
            </a:r>
            <a:endParaRPr lang="sv-FI" sz="6000" b="0" i="0" u="none" strike="noStrike" kern="1200" cap="none" spc="0" normalizeH="0" baseline="0" noProof="0" dirty="0">
              <a:ln>
                <a:noFill/>
              </a:ln>
              <a:solidFill>
                <a:srgbClr val="00B050"/>
              </a:solidFill>
              <a:effectLst/>
              <a:uLnTx/>
              <a:uFillTx/>
              <a:latin typeface="Poppins"/>
              <a:ea typeface="Open Sans" panose="020B0606030504020204" pitchFamily="34" charset="0"/>
              <a:cs typeface="Poppins"/>
            </a:endParaRPr>
          </a:p>
        </p:txBody>
      </p:sp>
      <p:sp>
        <p:nvSpPr>
          <p:cNvPr id="2" name="Likbent triangel 1">
            <a:extLst>
              <a:ext uri="{FF2B5EF4-FFF2-40B4-BE49-F238E27FC236}">
                <a16:creationId xmlns:a16="http://schemas.microsoft.com/office/drawing/2014/main" id="{716F65B7-C7A4-5A30-AFED-F84B4A076A98}"/>
              </a:ext>
            </a:extLst>
          </p:cNvPr>
          <p:cNvSpPr/>
          <p:nvPr/>
        </p:nvSpPr>
        <p:spPr>
          <a:xfrm rot="9300000">
            <a:off x="147964" y="3095571"/>
            <a:ext cx="1060704" cy="914400"/>
          </a:xfrm>
          <a:prstGeom prst="triangle">
            <a:avLst/>
          </a:prstGeom>
          <a:solidFill>
            <a:srgbClr val="0C61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 name="Likbent triangel 2">
            <a:extLst>
              <a:ext uri="{FF2B5EF4-FFF2-40B4-BE49-F238E27FC236}">
                <a16:creationId xmlns:a16="http://schemas.microsoft.com/office/drawing/2014/main" id="{0C4C4FD1-0652-7875-7940-8C77B92ADB84}"/>
              </a:ext>
            </a:extLst>
          </p:cNvPr>
          <p:cNvSpPr/>
          <p:nvPr/>
        </p:nvSpPr>
        <p:spPr>
          <a:xfrm rot="8100000">
            <a:off x="1069409" y="2454102"/>
            <a:ext cx="1060704" cy="914400"/>
          </a:xfrm>
          <a:prstGeom prst="triangle">
            <a:avLst/>
          </a:prstGeom>
          <a:solidFill>
            <a:srgbClr val="128F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6" name="Likbent triangel 5">
            <a:extLst>
              <a:ext uri="{FF2B5EF4-FFF2-40B4-BE49-F238E27FC236}">
                <a16:creationId xmlns:a16="http://schemas.microsoft.com/office/drawing/2014/main" id="{653AE374-750F-3D35-13DC-F44B3F6674F6}"/>
              </a:ext>
            </a:extLst>
          </p:cNvPr>
          <p:cNvSpPr/>
          <p:nvPr/>
        </p:nvSpPr>
        <p:spPr>
          <a:xfrm rot="7380000">
            <a:off x="1764600" y="1589907"/>
            <a:ext cx="1060704" cy="914400"/>
          </a:xfrm>
          <a:prstGeom prst="triangle">
            <a:avLst/>
          </a:prstGeom>
          <a:solidFill>
            <a:srgbClr val="D04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7" name="Likbent triangel 6">
            <a:extLst>
              <a:ext uri="{FF2B5EF4-FFF2-40B4-BE49-F238E27FC236}">
                <a16:creationId xmlns:a16="http://schemas.microsoft.com/office/drawing/2014/main" id="{A536B0AC-7F31-5572-2605-C7FE164B3578}"/>
              </a:ext>
            </a:extLst>
          </p:cNvPr>
          <p:cNvSpPr/>
          <p:nvPr/>
        </p:nvSpPr>
        <p:spPr>
          <a:xfrm rot="7080000">
            <a:off x="2288340" y="696525"/>
            <a:ext cx="1060704" cy="914400"/>
          </a:xfrm>
          <a:prstGeom prst="triangle">
            <a:avLst/>
          </a:prstGeom>
          <a:solidFill>
            <a:srgbClr val="E46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8" name="Likbent triangel 7">
            <a:extLst>
              <a:ext uri="{FF2B5EF4-FFF2-40B4-BE49-F238E27FC236}">
                <a16:creationId xmlns:a16="http://schemas.microsoft.com/office/drawing/2014/main" id="{5D5319FA-8AC8-4AF7-CD81-4CA8481600C8}"/>
              </a:ext>
            </a:extLst>
          </p:cNvPr>
          <p:cNvSpPr/>
          <p:nvPr/>
        </p:nvSpPr>
        <p:spPr>
          <a:xfrm rot="6780000">
            <a:off x="2713640" y="-219785"/>
            <a:ext cx="1060704" cy="914400"/>
          </a:xfrm>
          <a:prstGeom prst="triangle">
            <a:avLst/>
          </a:prstGeom>
          <a:solidFill>
            <a:srgbClr val="FFD2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Tree>
    <p:extLst>
      <p:ext uri="{BB962C8B-B14F-4D97-AF65-F5344CB8AC3E}">
        <p14:creationId xmlns:p14="http://schemas.microsoft.com/office/powerpoint/2010/main" val="1028076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AB64D-27D0-3411-55E3-B4E08093946C}"/>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9630BBC3-A599-B7EA-00A0-6278D08FA560}"/>
              </a:ext>
            </a:extLst>
          </p:cNvPr>
          <p:cNvPicPr>
            <a:picLocks noChangeAspect="1"/>
          </p:cNvPicPr>
          <p:nvPr/>
        </p:nvPicPr>
        <p:blipFill>
          <a:blip r:embed="rId3"/>
          <a:stretch>
            <a:fillRect/>
          </a:stretch>
        </p:blipFill>
        <p:spPr>
          <a:xfrm>
            <a:off x="0" y="-21915"/>
            <a:ext cx="12192000" cy="6901829"/>
          </a:xfrm>
          <a:prstGeom prst="rect">
            <a:avLst/>
          </a:prstGeom>
        </p:spPr>
      </p:pic>
      <p:sp>
        <p:nvSpPr>
          <p:cNvPr id="4" name="textruta 3">
            <a:extLst>
              <a:ext uri="{FF2B5EF4-FFF2-40B4-BE49-F238E27FC236}">
                <a16:creationId xmlns:a16="http://schemas.microsoft.com/office/drawing/2014/main" id="{36C92367-EB51-7736-71FA-8122B7A64430}"/>
              </a:ext>
            </a:extLst>
          </p:cNvPr>
          <p:cNvSpPr txBox="1"/>
          <p:nvPr/>
        </p:nvSpPr>
        <p:spPr>
          <a:xfrm>
            <a:off x="1345987" y="1843065"/>
            <a:ext cx="9488821" cy="3170099"/>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FI" sz="4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000" b="0" i="0" u="none" strike="noStrike" kern="1200" cap="none" spc="0" normalizeH="0" baseline="0" noProof="0" dirty="0">
                <a:ln>
                  <a:noFill/>
                </a:ln>
                <a:solidFill>
                  <a:prstClr val="black"/>
                </a:solidFill>
                <a:effectLst/>
                <a:uLnTx/>
                <a:uFillTx/>
                <a:latin typeface="Poppins"/>
                <a:ea typeface="Open Sans"/>
                <a:cs typeface="Poppins"/>
              </a:rPr>
              <a:t>Enligt undersökningen Hälsa i skola som gjordes senast 2023 så har </a:t>
            </a:r>
            <a:endParaRPr lang="sv-FI" sz="4000" b="0" i="0" u="none" strike="noStrike" kern="1200" cap="none" spc="0" normalizeH="0" baseline="0" noProof="0" dirty="0">
              <a:ln>
                <a:noFill/>
              </a:ln>
              <a:solidFill>
                <a:prstClr val="black"/>
              </a:solidFill>
              <a:effectLst/>
              <a:uLnTx/>
              <a:uFillTx/>
              <a:latin typeface="Poppins"/>
              <a:ea typeface="Open Sans"/>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000" b="0" i="0" u="none" strike="noStrike" kern="1200" cap="none" spc="0" normalizeH="0" baseline="0" noProof="0" dirty="0">
                <a:ln>
                  <a:noFill/>
                </a:ln>
                <a:solidFill>
                  <a:prstClr val="black"/>
                </a:solidFill>
                <a:effectLst/>
                <a:uLnTx/>
                <a:uFillTx/>
                <a:latin typeface="Poppins"/>
                <a:ea typeface="Open Sans"/>
                <a:cs typeface="Poppins"/>
              </a:rPr>
              <a:t>5,5 % av åttor och nior i Österbotten prövat cannabis en gång.</a:t>
            </a:r>
            <a:endParaRPr lang="sv-FI" sz="1800" b="0" i="0" u="none" strike="noStrike" kern="1200" cap="none" spc="0" normalizeH="0" baseline="0" noProof="0">
              <a:ln>
                <a:noFill/>
              </a:ln>
              <a:solidFill>
                <a:prstClr val="black"/>
              </a:solidFill>
              <a:effectLst/>
              <a:uLnTx/>
              <a:uFillTx/>
              <a:latin typeface="Poppins"/>
              <a:ea typeface="Open Sans"/>
              <a:cs typeface="Poppins"/>
            </a:endParaRPr>
          </a:p>
        </p:txBody>
      </p:sp>
      <p:sp>
        <p:nvSpPr>
          <p:cNvPr id="2" name="textruta 1">
            <a:extLst>
              <a:ext uri="{FF2B5EF4-FFF2-40B4-BE49-F238E27FC236}">
                <a16:creationId xmlns:a16="http://schemas.microsoft.com/office/drawing/2014/main" id="{17E6D209-C44B-C89E-3F0B-E67BB33F63F3}"/>
              </a:ext>
            </a:extLst>
          </p:cNvPr>
          <p:cNvSpPr txBox="1"/>
          <p:nvPr/>
        </p:nvSpPr>
        <p:spPr>
          <a:xfrm>
            <a:off x="8662086" y="5462262"/>
            <a:ext cx="2498786" cy="369332"/>
          </a:xfrm>
          <a:prstGeom prst="rect">
            <a:avLst/>
          </a:prstGeom>
          <a:noFill/>
        </p:spPr>
        <p:txBody>
          <a:bodyPr wrap="square" rtlCol="0">
            <a:spAutoFit/>
          </a:bodyPr>
          <a:lstStyle/>
          <a:p>
            <a:r>
              <a:rPr lang="sv-FI" dirty="0">
                <a:hlinkClick r:id="rId4"/>
              </a:rPr>
              <a:t>Läs mer här</a:t>
            </a:r>
            <a:endParaRPr lang="sv-FI" dirty="0"/>
          </a:p>
        </p:txBody>
      </p:sp>
      <p:pic>
        <p:nvPicPr>
          <p:cNvPr id="5" name="Bildobjekt 4" descr="En bild som visar Grafik, Teckensnitt, logotyp, symbol&#10;&#10;AI-genererat innehåll kan vara felaktigt.">
            <a:extLst>
              <a:ext uri="{FF2B5EF4-FFF2-40B4-BE49-F238E27FC236}">
                <a16:creationId xmlns:a16="http://schemas.microsoft.com/office/drawing/2014/main" id="{C3705A7B-F222-93DE-BB42-C02AFF02EA62}"/>
              </a:ext>
            </a:extLst>
          </p:cNvPr>
          <p:cNvPicPr>
            <a:picLocks noChangeAspect="1"/>
          </p:cNvPicPr>
          <p:nvPr/>
        </p:nvPicPr>
        <p:blipFill>
          <a:blip r:embed="rId5"/>
          <a:stretch>
            <a:fillRect/>
          </a:stretch>
        </p:blipFill>
        <p:spPr>
          <a:xfrm>
            <a:off x="8774205" y="968268"/>
            <a:ext cx="2386854" cy="864934"/>
          </a:xfrm>
          <a:prstGeom prst="rect">
            <a:avLst/>
          </a:prstGeom>
        </p:spPr>
      </p:pic>
    </p:spTree>
    <p:extLst>
      <p:ext uri="{BB962C8B-B14F-4D97-AF65-F5344CB8AC3E}">
        <p14:creationId xmlns:p14="http://schemas.microsoft.com/office/powerpoint/2010/main" val="2339615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61C33-A1D7-C417-B5A3-91E023D1FC18}"/>
            </a:ext>
          </a:extLst>
        </p:cNvPr>
        <p:cNvGrpSpPr/>
        <p:nvPr/>
      </p:nvGrpSpPr>
      <p:grpSpPr>
        <a:xfrm>
          <a:off x="0" y="0"/>
          <a:ext cx="0" cy="0"/>
          <a:chOff x="0" y="0"/>
          <a:chExt cx="0" cy="0"/>
        </a:xfrm>
      </p:grpSpPr>
      <p:sp>
        <p:nvSpPr>
          <p:cNvPr id="4" name="textruta 3">
            <a:extLst>
              <a:ext uri="{FF2B5EF4-FFF2-40B4-BE49-F238E27FC236}">
                <a16:creationId xmlns:a16="http://schemas.microsoft.com/office/drawing/2014/main" id="{3DB3AB08-51EB-8277-7465-693CC9052FBD}"/>
              </a:ext>
            </a:extLst>
          </p:cNvPr>
          <p:cNvSpPr txBox="1"/>
          <p:nvPr/>
        </p:nvSpPr>
        <p:spPr>
          <a:xfrm>
            <a:off x="2371342" y="1149530"/>
            <a:ext cx="8501743" cy="280076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Påstående 3:</a:t>
            </a:r>
            <a:endParaRPr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Cannabis är vattenlösligt och går ur kroppen på ca 1 dygn</a:t>
            </a:r>
            <a:endParaRPr kumimoji="0" lang="sv-FI"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p:txBody>
      </p:sp>
      <p:sp>
        <p:nvSpPr>
          <p:cNvPr id="2" name="textruta 1">
            <a:extLst>
              <a:ext uri="{FF2B5EF4-FFF2-40B4-BE49-F238E27FC236}">
                <a16:creationId xmlns:a16="http://schemas.microsoft.com/office/drawing/2014/main" id="{16B45E3E-3F7E-165A-FB48-25BB31CF7DCD}"/>
              </a:ext>
            </a:extLst>
          </p:cNvPr>
          <p:cNvSpPr txBox="1"/>
          <p:nvPr/>
        </p:nvSpPr>
        <p:spPr>
          <a:xfrm>
            <a:off x="4131126" y="4804398"/>
            <a:ext cx="4811487"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noProof="0" dirty="0">
                <a:ln>
                  <a:noFill/>
                </a:ln>
                <a:solidFill>
                  <a:srgbClr val="FF0000"/>
                </a:solidFill>
                <a:effectLst/>
                <a:uLnTx/>
                <a:uFillTx/>
                <a:latin typeface="Poppins"/>
                <a:ea typeface="Open Sans" panose="020B0606030504020204" pitchFamily="34" charset="0"/>
                <a:cs typeface="Poppins"/>
              </a:rPr>
              <a:t>FALSKT</a:t>
            </a:r>
            <a:endParaRPr lang="sv-FI" sz="6000" b="0" i="0" u="none" strike="noStrike" kern="1200" cap="none" spc="0" normalizeH="0" baseline="0" noProof="0" dirty="0">
              <a:ln>
                <a:noFill/>
              </a:ln>
              <a:solidFill>
                <a:srgbClr val="FF0000"/>
              </a:solidFill>
              <a:effectLst/>
              <a:uLnTx/>
              <a:uFillTx/>
              <a:latin typeface="Poppins"/>
              <a:ea typeface="Open Sans" panose="020B0606030504020204" pitchFamily="34" charset="0"/>
              <a:cs typeface="Poppins"/>
            </a:endParaRPr>
          </a:p>
        </p:txBody>
      </p:sp>
      <p:pic>
        <p:nvPicPr>
          <p:cNvPr id="5" name="Bildobjekt 4" descr="En bild som visar linje, Färggrann, Grafik, skärmbild&#10;&#10;AI-genererat innehåll kan vara felaktigt.">
            <a:extLst>
              <a:ext uri="{FF2B5EF4-FFF2-40B4-BE49-F238E27FC236}">
                <a16:creationId xmlns:a16="http://schemas.microsoft.com/office/drawing/2014/main" id="{4C75B22B-115A-1204-FA0E-253A6E0B28A3}"/>
              </a:ext>
            </a:extLst>
          </p:cNvPr>
          <p:cNvPicPr>
            <a:picLocks noChangeAspect="1"/>
          </p:cNvPicPr>
          <p:nvPr/>
        </p:nvPicPr>
        <p:blipFill>
          <a:blip r:embed="rId2"/>
          <a:stretch>
            <a:fillRect/>
          </a:stretch>
        </p:blipFill>
        <p:spPr>
          <a:xfrm rot="10800000">
            <a:off x="-173038" y="61705"/>
            <a:ext cx="1362075" cy="6800850"/>
          </a:xfrm>
          <a:prstGeom prst="rect">
            <a:avLst/>
          </a:prstGeom>
        </p:spPr>
      </p:pic>
    </p:spTree>
    <p:extLst>
      <p:ext uri="{BB962C8B-B14F-4D97-AF65-F5344CB8AC3E}">
        <p14:creationId xmlns:p14="http://schemas.microsoft.com/office/powerpoint/2010/main" val="134381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5BA02-3300-7F39-4485-42F5A3051C4D}"/>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04484C70-DB66-3572-E364-C907E250E457}"/>
              </a:ext>
            </a:extLst>
          </p:cNvPr>
          <p:cNvPicPr>
            <a:picLocks noChangeAspect="1"/>
          </p:cNvPicPr>
          <p:nvPr/>
        </p:nvPicPr>
        <p:blipFill>
          <a:blip r:embed="rId3"/>
          <a:stretch>
            <a:fillRect/>
          </a:stretch>
        </p:blipFill>
        <p:spPr>
          <a:xfrm>
            <a:off x="0" y="-21915"/>
            <a:ext cx="12192000" cy="6901829"/>
          </a:xfrm>
          <a:prstGeom prst="rect">
            <a:avLst/>
          </a:prstGeom>
        </p:spPr>
      </p:pic>
      <p:sp>
        <p:nvSpPr>
          <p:cNvPr id="4" name="textruta 3">
            <a:extLst>
              <a:ext uri="{FF2B5EF4-FFF2-40B4-BE49-F238E27FC236}">
                <a16:creationId xmlns:a16="http://schemas.microsoft.com/office/drawing/2014/main" id="{EB0A5876-AC2C-B46B-9BA9-7561D1AA06A8}"/>
              </a:ext>
            </a:extLst>
          </p:cNvPr>
          <p:cNvSpPr txBox="1"/>
          <p:nvPr/>
        </p:nvSpPr>
        <p:spPr>
          <a:xfrm>
            <a:off x="1670957" y="1703782"/>
            <a:ext cx="8850086" cy="344709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FI" sz="4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0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Cannabis är fettlösligt och rester stannar kvar i kroppens fettceller så länge som upp till 3 månader efter användning</a:t>
            </a:r>
            <a:endParaRPr lang="sv-FI" sz="40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FI"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 name="textruta 1">
            <a:extLst>
              <a:ext uri="{FF2B5EF4-FFF2-40B4-BE49-F238E27FC236}">
                <a16:creationId xmlns:a16="http://schemas.microsoft.com/office/drawing/2014/main" id="{BAD83C30-9B5D-92DD-E340-9CA241351ADA}"/>
              </a:ext>
            </a:extLst>
          </p:cNvPr>
          <p:cNvSpPr txBox="1"/>
          <p:nvPr/>
        </p:nvSpPr>
        <p:spPr>
          <a:xfrm>
            <a:off x="8662086" y="5462262"/>
            <a:ext cx="2498786" cy="369332"/>
          </a:xfrm>
          <a:prstGeom prst="rect">
            <a:avLst/>
          </a:prstGeom>
          <a:noFill/>
        </p:spPr>
        <p:txBody>
          <a:bodyPr wrap="square" rtlCol="0">
            <a:spAutoFit/>
          </a:bodyPr>
          <a:lstStyle/>
          <a:p>
            <a:r>
              <a:rPr lang="sv-FI" dirty="0">
                <a:hlinkClick r:id="rId4"/>
              </a:rPr>
              <a:t>Läs mer här</a:t>
            </a:r>
            <a:endParaRPr lang="sv-FI" dirty="0"/>
          </a:p>
        </p:txBody>
      </p:sp>
      <p:pic>
        <p:nvPicPr>
          <p:cNvPr id="5" name="Bildobjekt 4" descr="En bild som visar Grafik, Teckensnitt, logotyp, symbol&#10;&#10;AI-genererat innehåll kan vara felaktigt.">
            <a:extLst>
              <a:ext uri="{FF2B5EF4-FFF2-40B4-BE49-F238E27FC236}">
                <a16:creationId xmlns:a16="http://schemas.microsoft.com/office/drawing/2014/main" id="{2B8D59B3-F24C-6F7D-7283-381728237904}"/>
              </a:ext>
            </a:extLst>
          </p:cNvPr>
          <p:cNvPicPr>
            <a:picLocks noChangeAspect="1"/>
          </p:cNvPicPr>
          <p:nvPr/>
        </p:nvPicPr>
        <p:blipFill>
          <a:blip r:embed="rId5"/>
          <a:stretch>
            <a:fillRect/>
          </a:stretch>
        </p:blipFill>
        <p:spPr>
          <a:xfrm>
            <a:off x="8897470" y="1013091"/>
            <a:ext cx="2263589" cy="808905"/>
          </a:xfrm>
          <a:prstGeom prst="rect">
            <a:avLst/>
          </a:prstGeom>
        </p:spPr>
      </p:pic>
    </p:spTree>
    <p:extLst>
      <p:ext uri="{BB962C8B-B14F-4D97-AF65-F5344CB8AC3E}">
        <p14:creationId xmlns:p14="http://schemas.microsoft.com/office/powerpoint/2010/main" val="3717116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FC5A7-8732-4593-F921-DBCB3658D9D2}"/>
            </a:ext>
          </a:extLst>
        </p:cNvPr>
        <p:cNvGrpSpPr/>
        <p:nvPr/>
      </p:nvGrpSpPr>
      <p:grpSpPr>
        <a:xfrm>
          <a:off x="0" y="0"/>
          <a:ext cx="0" cy="0"/>
          <a:chOff x="0" y="0"/>
          <a:chExt cx="0" cy="0"/>
        </a:xfrm>
      </p:grpSpPr>
      <p:sp>
        <p:nvSpPr>
          <p:cNvPr id="4" name="textruta 3">
            <a:extLst>
              <a:ext uri="{FF2B5EF4-FFF2-40B4-BE49-F238E27FC236}">
                <a16:creationId xmlns:a16="http://schemas.microsoft.com/office/drawing/2014/main" id="{2026C4DC-6FA1-DF97-26C5-B36157A28DCB}"/>
              </a:ext>
            </a:extLst>
          </p:cNvPr>
          <p:cNvSpPr txBox="1"/>
          <p:nvPr/>
        </p:nvSpPr>
        <p:spPr>
          <a:xfrm>
            <a:off x="2371342" y="1149530"/>
            <a:ext cx="8501743" cy="347787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Påstående 4:</a:t>
            </a:r>
            <a:endParaRPr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Hasch är cannabisplantans kåda som har pressats ihop till en kaka</a:t>
            </a:r>
            <a:endParaRPr lang="sv-FI" sz="4400" b="0" i="0" u="none" strike="noStrike" kern="1200" cap="none" spc="0" normalizeH="0" baseline="0" noProof="0">
              <a:ln>
                <a:noFill/>
              </a:ln>
              <a:solidFill>
                <a:prstClr val="black"/>
              </a:solidFill>
              <a:effectLst/>
              <a:uLnTx/>
              <a:uFillTx/>
              <a:latin typeface="Poppins"/>
              <a:ea typeface="Open Sans" panose="020B0606030504020204" pitchFamily="34" charset="0"/>
              <a:cs typeface="Poppins"/>
            </a:endParaRPr>
          </a:p>
        </p:txBody>
      </p:sp>
      <p:sp>
        <p:nvSpPr>
          <p:cNvPr id="2" name="textruta 1">
            <a:extLst>
              <a:ext uri="{FF2B5EF4-FFF2-40B4-BE49-F238E27FC236}">
                <a16:creationId xmlns:a16="http://schemas.microsoft.com/office/drawing/2014/main" id="{1654E5EF-F37E-9807-4D33-70B60D8D3FEB}"/>
              </a:ext>
            </a:extLst>
          </p:cNvPr>
          <p:cNvSpPr txBox="1"/>
          <p:nvPr/>
        </p:nvSpPr>
        <p:spPr>
          <a:xfrm>
            <a:off x="4216469" y="4761272"/>
            <a:ext cx="4811487"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noProof="0" dirty="0">
                <a:ln>
                  <a:noFill/>
                </a:ln>
                <a:solidFill>
                  <a:srgbClr val="00B050"/>
                </a:solidFill>
                <a:effectLst/>
                <a:uLnTx/>
                <a:uFillTx/>
                <a:latin typeface="Poppins"/>
                <a:ea typeface="Open Sans" panose="020B0606030504020204" pitchFamily="34" charset="0"/>
                <a:cs typeface="Poppins"/>
              </a:rPr>
              <a:t>SANT</a:t>
            </a:r>
            <a:endParaRPr lang="sv-FI" sz="6000" b="0" i="0" u="none" strike="noStrike" kern="1200" cap="none" spc="0" normalizeH="0" baseline="0" noProof="0" dirty="0">
              <a:ln>
                <a:noFill/>
              </a:ln>
              <a:solidFill>
                <a:srgbClr val="00B050"/>
              </a:solidFill>
              <a:effectLst/>
              <a:uLnTx/>
              <a:uFillTx/>
              <a:latin typeface="Poppins"/>
              <a:ea typeface="Open Sans" panose="020B0606030504020204" pitchFamily="34" charset="0"/>
              <a:cs typeface="Poppins"/>
            </a:endParaRPr>
          </a:p>
        </p:txBody>
      </p:sp>
      <p:sp>
        <p:nvSpPr>
          <p:cNvPr id="3" name="Likbent triangel 2">
            <a:extLst>
              <a:ext uri="{FF2B5EF4-FFF2-40B4-BE49-F238E27FC236}">
                <a16:creationId xmlns:a16="http://schemas.microsoft.com/office/drawing/2014/main" id="{BE4CBC50-4360-6DAB-80CB-79E90541C5D6}"/>
              </a:ext>
            </a:extLst>
          </p:cNvPr>
          <p:cNvSpPr/>
          <p:nvPr/>
        </p:nvSpPr>
        <p:spPr>
          <a:xfrm rot="6780000">
            <a:off x="2713640" y="-219785"/>
            <a:ext cx="1060704" cy="914400"/>
          </a:xfrm>
          <a:prstGeom prst="triangle">
            <a:avLst/>
          </a:prstGeom>
          <a:solidFill>
            <a:srgbClr val="FFD2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6" name="Likbent triangel 5">
            <a:extLst>
              <a:ext uri="{FF2B5EF4-FFF2-40B4-BE49-F238E27FC236}">
                <a16:creationId xmlns:a16="http://schemas.microsoft.com/office/drawing/2014/main" id="{C8EF928C-A257-CCFE-0C48-6D937F73BD88}"/>
              </a:ext>
            </a:extLst>
          </p:cNvPr>
          <p:cNvSpPr/>
          <p:nvPr/>
        </p:nvSpPr>
        <p:spPr>
          <a:xfrm rot="7080000">
            <a:off x="2288340" y="696525"/>
            <a:ext cx="1060704" cy="914400"/>
          </a:xfrm>
          <a:prstGeom prst="triangle">
            <a:avLst/>
          </a:prstGeom>
          <a:solidFill>
            <a:srgbClr val="E46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8" name="Likbent triangel 7">
            <a:extLst>
              <a:ext uri="{FF2B5EF4-FFF2-40B4-BE49-F238E27FC236}">
                <a16:creationId xmlns:a16="http://schemas.microsoft.com/office/drawing/2014/main" id="{B07DD123-855C-9C2F-3317-6A368FF0DFED}"/>
              </a:ext>
            </a:extLst>
          </p:cNvPr>
          <p:cNvSpPr/>
          <p:nvPr/>
        </p:nvSpPr>
        <p:spPr>
          <a:xfrm rot="7380000">
            <a:off x="1764600" y="1589907"/>
            <a:ext cx="1060704" cy="914400"/>
          </a:xfrm>
          <a:prstGeom prst="triangle">
            <a:avLst/>
          </a:prstGeom>
          <a:solidFill>
            <a:srgbClr val="D04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0" name="Likbent triangel 9">
            <a:extLst>
              <a:ext uri="{FF2B5EF4-FFF2-40B4-BE49-F238E27FC236}">
                <a16:creationId xmlns:a16="http://schemas.microsoft.com/office/drawing/2014/main" id="{C84F15BC-FC72-D52E-C536-F9709B89A12C}"/>
              </a:ext>
            </a:extLst>
          </p:cNvPr>
          <p:cNvSpPr/>
          <p:nvPr/>
        </p:nvSpPr>
        <p:spPr>
          <a:xfrm rot="8100000">
            <a:off x="1069409" y="2454102"/>
            <a:ext cx="1060704" cy="914400"/>
          </a:xfrm>
          <a:prstGeom prst="triangle">
            <a:avLst/>
          </a:prstGeom>
          <a:solidFill>
            <a:srgbClr val="128F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2" name="Likbent triangel 11">
            <a:extLst>
              <a:ext uri="{FF2B5EF4-FFF2-40B4-BE49-F238E27FC236}">
                <a16:creationId xmlns:a16="http://schemas.microsoft.com/office/drawing/2014/main" id="{664E31FB-71C1-ABA1-3745-9C7FC1D8E284}"/>
              </a:ext>
            </a:extLst>
          </p:cNvPr>
          <p:cNvSpPr/>
          <p:nvPr/>
        </p:nvSpPr>
        <p:spPr>
          <a:xfrm rot="9300000">
            <a:off x="147964" y="3095571"/>
            <a:ext cx="1060704" cy="914400"/>
          </a:xfrm>
          <a:prstGeom prst="triangle">
            <a:avLst/>
          </a:prstGeom>
          <a:solidFill>
            <a:srgbClr val="0C61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Tree>
    <p:extLst>
      <p:ext uri="{BB962C8B-B14F-4D97-AF65-F5344CB8AC3E}">
        <p14:creationId xmlns:p14="http://schemas.microsoft.com/office/powerpoint/2010/main" val="75796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16E6FC75F032141BDA9C71720FD40C0" ma:contentTypeVersion="16" ma:contentTypeDescription="Skapa ett nytt dokument." ma:contentTypeScope="" ma:versionID="6f50a6d758cb078dec201d0d3e9926db">
  <xsd:schema xmlns:xsd="http://www.w3.org/2001/XMLSchema" xmlns:xs="http://www.w3.org/2001/XMLSchema" xmlns:p="http://schemas.microsoft.com/office/2006/metadata/properties" xmlns:ns2="a33c9caf-926e-46b4-ad4d-d40aa3b7619b" xmlns:ns3="a2dbb736-59a8-4798-93cb-5a03d1fa9f7b" targetNamespace="http://schemas.microsoft.com/office/2006/metadata/properties" ma:root="true" ma:fieldsID="99fc4be400e12b2c9a0cc34198f5b099" ns2:_="" ns3:_="">
    <xsd:import namespace="a33c9caf-926e-46b4-ad4d-d40aa3b7619b"/>
    <xsd:import namespace="a2dbb736-59a8-4798-93cb-5a03d1fa9f7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3c9caf-926e-46b4-ad4d-d40aa3b761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Bildmarkeringar" ma:readOnly="false" ma:fieldId="{5cf76f15-5ced-4ddc-b409-7134ff3c332f}" ma:taxonomyMulti="true" ma:sspId="86b23c3f-5f61-4af7-9c5e-bdd0525bb96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dbb736-59a8-4798-93cb-5a03d1fa9f7b" elementFormDefault="qualified">
    <xsd:import namespace="http://schemas.microsoft.com/office/2006/documentManagement/types"/>
    <xsd:import namespace="http://schemas.microsoft.com/office/infopath/2007/PartnerControls"/>
    <xsd:element name="SharedWithUsers" ma:index="11"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lat med information" ma:internalName="SharedWithDetails" ma:readOnly="true">
      <xsd:simpleType>
        <xsd:restriction base="dms:Note">
          <xsd:maxLength value="255"/>
        </xsd:restriction>
      </xsd:simpleType>
    </xsd:element>
    <xsd:element name="TaxCatchAll" ma:index="20" nillable="true" ma:displayName="Taxonomy Catch All Column" ma:hidden="true" ma:list="{0022d6c5-c43d-492e-8258-27e587eecba7}" ma:internalName="TaxCatchAll" ma:showField="CatchAllData" ma:web="a2dbb736-59a8-4798-93cb-5a03d1fa9f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33c9caf-926e-46b4-ad4d-d40aa3b7619b">
      <Terms xmlns="http://schemas.microsoft.com/office/infopath/2007/PartnerControls"/>
    </lcf76f155ced4ddcb4097134ff3c332f>
    <TaxCatchAll xmlns="a2dbb736-59a8-4798-93cb-5a03d1fa9f7b" xsi:nil="true"/>
  </documentManagement>
</p:properties>
</file>

<file path=customXml/itemProps1.xml><?xml version="1.0" encoding="utf-8"?>
<ds:datastoreItem xmlns:ds="http://schemas.openxmlformats.org/officeDocument/2006/customXml" ds:itemID="{770B7167-884C-4A69-BB3D-CF8C557532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3c9caf-926e-46b4-ad4d-d40aa3b7619b"/>
    <ds:schemaRef ds:uri="a2dbb736-59a8-4798-93cb-5a03d1fa9f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7C96A62-E397-498A-887E-577959C9D1A3}">
  <ds:schemaRefs>
    <ds:schemaRef ds:uri="http://schemas.microsoft.com/sharepoint/v3/contenttype/forms"/>
  </ds:schemaRefs>
</ds:datastoreItem>
</file>

<file path=customXml/itemProps3.xml><?xml version="1.0" encoding="utf-8"?>
<ds:datastoreItem xmlns:ds="http://schemas.openxmlformats.org/officeDocument/2006/customXml" ds:itemID="{BCE4AD64-1C2C-4435-B182-5D471F77E63C}">
  <ds:schemaRefs>
    <ds:schemaRef ds:uri="http://schemas.microsoft.com/office/2006/metadata/properties"/>
    <ds:schemaRef ds:uri="http://schemas.microsoft.com/office/infopath/2007/PartnerControls"/>
    <ds:schemaRef ds:uri="a33c9caf-926e-46b4-ad4d-d40aa3b7619b"/>
    <ds:schemaRef ds:uri="a2dbb736-59a8-4798-93cb-5a03d1fa9f7b"/>
  </ds:schemaRefs>
</ds:datastoreItem>
</file>

<file path=docProps/app.xml><?xml version="1.0" encoding="utf-8"?>
<Properties xmlns="http://schemas.openxmlformats.org/officeDocument/2006/extended-properties" xmlns:vt="http://schemas.openxmlformats.org/officeDocument/2006/docPropsVTypes">
  <TotalTime>260</TotalTime>
  <Words>393</Words>
  <Application>Microsoft Office PowerPoint</Application>
  <PresentationFormat>Bredbild</PresentationFormat>
  <Paragraphs>61</Paragraphs>
  <Slides>14</Slides>
  <Notes>8</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14</vt:i4>
      </vt:variant>
    </vt:vector>
  </HeadingPairs>
  <TitlesOfParts>
    <vt:vector size="21" baseType="lpstr">
      <vt:lpstr>Aptos</vt:lpstr>
      <vt:lpstr>Aptos Display</vt:lpstr>
      <vt:lpstr>Arial</vt:lpstr>
      <vt:lpstr>Monsterrat</vt:lpstr>
      <vt:lpstr>Open Sans</vt:lpstr>
      <vt:lpstr>Poppins</vt:lpstr>
      <vt:lpstr>1_Office-tema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Katarina Bärdén</dc:creator>
  <cp:lastModifiedBy>Nicolina Hannus</cp:lastModifiedBy>
  <cp:revision>93</cp:revision>
  <dcterms:created xsi:type="dcterms:W3CDTF">2025-06-23T10:30:37Z</dcterms:created>
  <dcterms:modified xsi:type="dcterms:W3CDTF">2026-08-11T11:58:33Z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0x010100016E6FC75F032141BDA9C71720FD40C0</vt:lpwstr>
  </property>
  <property fmtid="{D5CDD505-2E9C-101B-9397-08002B2CF9AE}" pid="3" name="MediaServiceImageTags">
    <vt:lpwstr/>
  </property>
</Properties>
</file>