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2"/>
  </p:notesMasterIdLst>
  <p:sldIdLst>
    <p:sldId id="293" r:id="rId5"/>
    <p:sldId id="298" r:id="rId6"/>
    <p:sldId id="494" r:id="rId7"/>
    <p:sldId id="495" r:id="rId8"/>
    <p:sldId id="267" r:id="rId9"/>
    <p:sldId id="273" r:id="rId10"/>
    <p:sldId id="256" r:id="rId11"/>
  </p:sldIdLst>
  <p:sldSz cx="12192000" cy="6858000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4B06"/>
    <a:srgbClr val="E66E0D"/>
    <a:srgbClr val="00929D"/>
    <a:srgbClr val="0063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D7873E-65C4-3F35-372E-B9C821281729}" v="112" dt="2026-03-30T09:49:27.213"/>
    <p1510:client id="{CF1519D7-1F61-6CAA-CB2A-327BB77B86EF}" v="10" dt="2026-03-30T11:27:42.9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88901" autoAdjust="0"/>
  </p:normalViewPr>
  <p:slideViewPr>
    <p:cSldViewPr snapToGrid="0">
      <p:cViewPr varScale="1">
        <p:scale>
          <a:sx n="95" d="100"/>
          <a:sy n="95" d="100"/>
        </p:scale>
        <p:origin x="99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DC4840-C333-4EAA-84DA-B9BE530689B0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FI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D2DDF1-A471-427B-A003-676254DC24C5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913548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59AE9-9D80-7919-8460-EB24AC9E3C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90210BDD-C8E9-6DA5-98C6-EBCE6388EE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5F4A4735-F769-B8A0-287D-37F7EAEAD9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sv-SE" dirty="0"/>
              <a:t>Se sista bild för </a:t>
            </a:r>
            <a:r>
              <a:rPr lang="sv-SE" dirty="0" err="1"/>
              <a:t>instuktioner</a:t>
            </a:r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7D0D3F4-8E4F-B97B-5062-E6946F554F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24ABE1-6E70-40A3-BE8C-C0B21CA8C0DF}" type="slidenum">
              <a:rPr kumimoji="0" lang="sv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sv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86112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24ABE1-6E70-40A3-BE8C-C0B21CA8C0DF}" type="slidenum">
              <a:rPr kumimoji="0" lang="sv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sv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129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62311A6-53D3-F709-42E1-127AD91004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E925E33-2FD5-9869-8E18-B9EBB403F3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3072D9A-EE0B-7F36-A508-8510AB528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9A62B86-DF11-2DFE-9B30-6628C4183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AC670BC-ED33-EBB7-1A16-908AB737A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163456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54EF0DC-8742-4DFA-BDE4-65A286CFD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4172E12-3107-30B6-EA50-046472D1F1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B98F5B0-3EAF-BC47-D000-E326861F9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52B2784-48D7-7AE0-FC52-8E22BE3B3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08775B-723A-F1A0-5F98-A137C31E7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904929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8DFE545F-46A3-0BA3-3FB9-E44B2AEB6F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47E7877-8315-512E-D660-8445DB01BF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17BB0BF-FB91-EE57-1528-C52A8E686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CC35FE6-FADE-05F3-BF2F-179F2BBE7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18621D0-3F8D-B448-6B1F-2573D5C28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02008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3B16E5-96DF-8512-2366-685545F4C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1AA3A17-4A07-E9F9-1C52-4808E615EA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865E0E7-69C6-E4ED-02FD-6E8E95842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A82E9FE-8E79-9E98-F9DF-CEF44BAB0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8ECF3C2-3E5F-6285-D866-E388353E9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24568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0BF7B32-756B-607B-716F-E973BB5C9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DC747FC-E997-CAF2-415A-D799415D7C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CE55091-0673-0A9C-B974-E7698FF0A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F16BFCC-90F8-CB91-860F-A0FFC2C31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F7B2EA4-5F12-0DC7-8021-C3CDAF337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064305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B09A516-5FCE-CB1B-A4BB-D19A3758C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8B13F6B-7E4A-132A-FFC5-D5B6DE475F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B7A882A-72F1-C4CB-6328-EE56D69DBC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6E5A6B7-233E-7A5D-DBF3-1BBC1518F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6B3AABB-5B80-E6CB-0C93-0344B5521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160CAA7-2F0C-2A02-8FBF-3F5E8642F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354250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BDA84C-B619-D5D4-35E4-2F60F8EE2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5E152D9-9DC8-0BAD-AC05-F0737E3DD7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3688B08-9D8A-01A8-2DDF-CC2CA8EE30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642B34FE-9408-5EC4-4C8B-C690E5B773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11E766C-AB70-50EF-CC69-F49DD62E40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EFE6F96-DF79-53BA-F8D0-755C6042D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59A5A337-5696-AA6E-9D61-98F0492E9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05BE390-3EF4-1324-7032-301DE20C1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216731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0293842-2B84-B680-36AE-4A90F3C49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E3DF765-A272-8BBE-58B3-2348E4921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4FC51BC-6B85-FF07-EA29-CA81E31E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B4AE91A-608F-0988-1EBD-53FDA4F2C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254315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9DC3564-FBC1-2809-C0DC-558291633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06532CC-975E-F7A5-C596-9D27DFFB7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5988E0A-6473-7B24-D557-7B8670263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372547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BADF84-4AAC-6967-4F89-4852B69DE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0EC5102-9423-4243-F7AD-A27722A3C5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07D04E4-F8B1-E053-A949-8BEB490C3B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9087A95-7CFE-E2AE-D976-0B8AD666D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C296ABB-072C-C789-8128-867C8C85A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89B5404-D300-640F-93F7-BA2BD1B71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598958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93F73DA-B777-49F3-7F59-44BC572A2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1C7535C0-955C-2535-40C0-722FC50C94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FI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5DA5024-C388-B0AF-59A6-EC5A2C0684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55D5287-3974-E1DC-35E2-28787275E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18AF609-E125-3A62-BFF3-15E904907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1E8A35C-3AF4-263C-CD64-052652930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097193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842DFBDA-DCAB-B8F7-806A-3BFC6E3EC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6C7E441-1F5F-3CEF-3472-F6451AEA5C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E22D5C6-EFE8-7171-5DAA-41C4010F2B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DE3EC7F-3F90-AA95-9364-8ADB681B8A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EFAE117-815B-0D3F-3BFC-0A6432C3B7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45651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707A1-802A-A88C-9B1E-DF5609E7F2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ruta 7">
            <a:extLst>
              <a:ext uri="{FF2B5EF4-FFF2-40B4-BE49-F238E27FC236}">
                <a16:creationId xmlns:a16="http://schemas.microsoft.com/office/drawing/2014/main" id="{CAE332DA-DCF4-ED75-D368-B661F1261322}"/>
              </a:ext>
            </a:extLst>
          </p:cNvPr>
          <p:cNvSpPr txBox="1"/>
          <p:nvPr/>
        </p:nvSpPr>
        <p:spPr>
          <a:xfrm>
            <a:off x="3189514" y="4181051"/>
            <a:ext cx="5519057" cy="10575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9C79547-CBF0-5A13-61E1-A2723FA5A0D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4F25C7C-0459-35B2-1333-A1AEB59B936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B31C0386-84E0-012E-7DA9-F8543CD32052}"/>
              </a:ext>
            </a:extLst>
          </p:cNvPr>
          <p:cNvSpPr txBox="1"/>
          <p:nvPr/>
        </p:nvSpPr>
        <p:spPr>
          <a:xfrm>
            <a:off x="2721802" y="2592185"/>
            <a:ext cx="6318503" cy="15721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AE65A9E4-B13F-9B4A-0AA9-025EF3EB86AB}"/>
              </a:ext>
            </a:extLst>
          </p:cNvPr>
          <p:cNvSpPr txBox="1"/>
          <p:nvPr/>
        </p:nvSpPr>
        <p:spPr>
          <a:xfrm>
            <a:off x="3680349" y="4304267"/>
            <a:ext cx="5028222" cy="80871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3AAC3FE4-E835-D6F0-6A7C-1757CCCB3DB6}"/>
              </a:ext>
            </a:extLst>
          </p:cNvPr>
          <p:cNvSpPr txBox="1"/>
          <p:nvPr/>
        </p:nvSpPr>
        <p:spPr>
          <a:xfrm>
            <a:off x="3117447" y="4299716"/>
            <a:ext cx="5961007" cy="2123658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FI" sz="4800" b="0" i="0" u="none" strike="noStrike" kern="1200" cap="none" spc="0" normalizeH="0" baseline="0" noProof="0" dirty="0">
                <a:ln>
                  <a:noFill/>
                </a:ln>
                <a:solidFill>
                  <a:srgbClr val="D04B06"/>
                </a:solidFill>
                <a:effectLst/>
                <a:uLnTx/>
                <a:uFillTx/>
                <a:latin typeface="Poppins"/>
                <a:cs typeface="Poppins"/>
              </a:rPr>
              <a:t>Cannabis</a:t>
            </a:r>
            <a:endParaRPr lang="sv-FI" sz="4800" b="0" i="0" u="none" strike="noStrike" kern="1200" cap="none" spc="0" normalizeH="0" baseline="0" noProof="0" dirty="0">
              <a:ln>
                <a:noFill/>
              </a:ln>
              <a:solidFill>
                <a:srgbClr val="D04B06"/>
              </a:solidFill>
              <a:effectLst/>
              <a:uLnTx/>
              <a:uFillTx/>
              <a:latin typeface="Poppins"/>
              <a:cs typeface="Poppin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FI" sz="3600" b="0" i="0" u="none" strike="noStrike" kern="1200" cap="none" spc="0" normalizeH="0" baseline="0" noProof="0" dirty="0">
                <a:ln>
                  <a:noFill/>
                </a:ln>
                <a:solidFill>
                  <a:srgbClr val="D04B06"/>
                </a:solidFill>
                <a:effectLst/>
                <a:uLnTx/>
                <a:uFillTx/>
                <a:latin typeface="Poppins"/>
                <a:cs typeface="Poppins"/>
              </a:rPr>
              <a:t>Högstadiet</a:t>
            </a:r>
            <a:r>
              <a:rPr kumimoji="0" lang="sv-FI" sz="4800" b="0" i="0" u="none" strike="noStrike" kern="1200" cap="none" spc="0" normalizeH="0" baseline="0" noProof="0" dirty="0">
                <a:ln>
                  <a:noFill/>
                </a:ln>
                <a:solidFill>
                  <a:srgbClr val="D04B06"/>
                </a:solidFill>
                <a:effectLst/>
                <a:uLnTx/>
                <a:uFillTx/>
                <a:latin typeface="Monsterrat"/>
                <a:ea typeface="+mn-ea"/>
                <a:cs typeface="+mn-cs"/>
              </a:rPr>
              <a:t> </a:t>
            </a:r>
            <a:endParaRPr lang="sv-FI" sz="4800" b="0" i="0" u="none" strike="noStrike" kern="1200" cap="none" spc="0" normalizeH="0" baseline="0" noProof="0" dirty="0">
              <a:ln>
                <a:noFill/>
              </a:ln>
              <a:solidFill>
                <a:srgbClr val="D04B06"/>
              </a:solidFill>
              <a:effectLst/>
              <a:uLnTx/>
              <a:uFillTx/>
              <a:latin typeface="Monsterra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3600" b="0" i="0" u="none" strike="noStrike" kern="1200" cap="none" spc="0" normalizeH="0" baseline="0" noProof="0" dirty="0">
              <a:ln>
                <a:noFill/>
              </a:ln>
              <a:solidFill>
                <a:srgbClr val="EA5B0C"/>
              </a:solidFill>
              <a:effectLst/>
              <a:uLnTx/>
              <a:uFillTx/>
              <a:latin typeface="Monsterrat"/>
              <a:ea typeface="+mn-ea"/>
              <a:cs typeface="+mn-cs"/>
            </a:endParaRPr>
          </a:p>
        </p:txBody>
      </p:sp>
      <p:pic>
        <p:nvPicPr>
          <p:cNvPr id="10" name="Bildobjekt 9" descr="En bild som visar Grafik, Teckensnitt, logotyp, symbol&#10;&#10;AI-genererat innehåll kan vara felaktigt.">
            <a:extLst>
              <a:ext uri="{FF2B5EF4-FFF2-40B4-BE49-F238E27FC236}">
                <a16:creationId xmlns:a16="http://schemas.microsoft.com/office/drawing/2014/main" id="{94ADD85E-8F29-24EB-AD53-ED800862F4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9058" y="1394091"/>
            <a:ext cx="6835589" cy="2388935"/>
          </a:xfrm>
          <a:prstGeom prst="rect">
            <a:avLst/>
          </a:prstGeom>
        </p:spPr>
      </p:pic>
      <p:pic>
        <p:nvPicPr>
          <p:cNvPr id="12" name="Bildobjekt 11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1890A900-6726-159F-C6D4-5E5F74EA7B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17903" y="-16249"/>
            <a:ext cx="1362075" cy="6800850"/>
          </a:xfrm>
          <a:prstGeom prst="rect">
            <a:avLst/>
          </a:prstGeom>
        </p:spPr>
      </p:pic>
      <p:pic>
        <p:nvPicPr>
          <p:cNvPr id="13" name="Bildobjekt 12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AF01305B-724F-3402-9121-0D00BFFC81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-187979" y="28575"/>
            <a:ext cx="1362075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768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AE53EB55-8810-8B74-C6E9-A32FA252B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5402867" y="1885456"/>
            <a:ext cx="1362075" cy="6800850"/>
          </a:xfrm>
          <a:prstGeom prst="rect">
            <a:avLst/>
          </a:prstGeom>
        </p:spPr>
      </p:pic>
      <p:pic>
        <p:nvPicPr>
          <p:cNvPr id="10" name="Bildobjekt 9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DDB8ECA0-A299-A16A-54A9-B0146D74B3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5418118" y="-2104919"/>
            <a:ext cx="1362075" cy="6800850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2016616" y="2718842"/>
            <a:ext cx="8148982" cy="1422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6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D04B06"/>
                </a:solidFill>
                <a:effectLst/>
                <a:uLnTx/>
                <a:uFillTx/>
                <a:latin typeface="Poppins"/>
                <a:ea typeface="Montserrat Medium"/>
                <a:cs typeface="Poppins"/>
                <a:sym typeface="Montserrat Medium"/>
              </a:rPr>
              <a:t>Värderingsövning</a:t>
            </a:r>
            <a:endParaRPr lang="en-US" sz="7200" b="0" i="0" u="none" strike="noStrike" kern="1200" cap="none" spc="0" normalizeH="0" baseline="0" noProof="0">
              <a:ln>
                <a:noFill/>
              </a:ln>
              <a:solidFill>
                <a:srgbClr val="D04B06"/>
              </a:solidFill>
              <a:effectLst/>
              <a:uLnTx/>
              <a:uFillTx/>
              <a:latin typeface="Poppins"/>
              <a:ea typeface="Montserrat Medium"/>
              <a:cs typeface="Poppins"/>
            </a:endParaRPr>
          </a:p>
          <a:p>
            <a:pPr marL="0" marR="0" lvl="0" indent="0" algn="ctr" defTabSz="914400" rtl="0" eaLnBrk="1" fontAlgn="auto" latinLnBrk="0" hangingPunct="1">
              <a:lnSpc>
                <a:spcPts val="56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D04B06"/>
                </a:solidFill>
                <a:effectLst/>
                <a:uLnTx/>
                <a:uFillTx/>
                <a:latin typeface="Poppins"/>
                <a:ea typeface="Montserrat Medium"/>
                <a:cs typeface="Poppins"/>
                <a:sym typeface="Montserrat Medium"/>
              </a:rPr>
              <a:t>- Fyra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D04B06"/>
                </a:solidFill>
                <a:effectLst/>
                <a:uLnTx/>
                <a:uFillTx/>
                <a:latin typeface="Poppins"/>
                <a:ea typeface="Montserrat Medium"/>
                <a:cs typeface="Poppins"/>
                <a:sym typeface="Montserrat Medium"/>
              </a:rPr>
              <a:t>hörn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D04B06"/>
                </a:solidFill>
                <a:effectLst/>
                <a:uLnTx/>
                <a:uFillTx/>
                <a:latin typeface="Poppins"/>
                <a:ea typeface="Montserrat Medium"/>
                <a:cs typeface="Poppins"/>
                <a:sym typeface="Montserrat Medium"/>
              </a:rPr>
              <a:t> -</a:t>
            </a:r>
            <a:endParaRPr lang="en-US" sz="4000" b="0" i="0" u="none" strike="noStrike" kern="1200" cap="none" spc="0" normalizeH="0" baseline="0" noProof="0" dirty="0">
              <a:ln>
                <a:noFill/>
              </a:ln>
              <a:solidFill>
                <a:srgbClr val="D04B06"/>
              </a:solidFill>
              <a:effectLst/>
              <a:uLnTx/>
              <a:uFillTx/>
              <a:latin typeface="Poppins"/>
              <a:ea typeface="Montserrat Medium"/>
              <a:cs typeface="Poppi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FFFFF0-D8D7-D7EC-C471-E4370F0EA9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3AB90829-FE67-D49F-9805-9E868B817D55}"/>
              </a:ext>
            </a:extLst>
          </p:cNvPr>
          <p:cNvSpPr txBox="1"/>
          <p:nvPr/>
        </p:nvSpPr>
        <p:spPr>
          <a:xfrm>
            <a:off x="2280196" y="1157130"/>
            <a:ext cx="9572170" cy="47089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ea typeface="Open Sans" panose="020B0606030504020204" pitchFamily="34" charset="0"/>
                <a:cs typeface="Poppins"/>
              </a:rPr>
              <a:t>Varför tror du att vissa ungdomar provar cannabis?</a:t>
            </a:r>
            <a:endParaRPr lang="sv-SE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Open Sans" panose="020B0606030504020204" pitchFamily="34" charset="0"/>
              <a:cs typeface="Poppi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Open Sans" panose="020B0606030504020204" pitchFamily="34" charset="0"/>
              <a:cs typeface="Poppi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ea typeface="Open Sans" panose="020B0606030504020204" pitchFamily="34" charset="0"/>
                <a:cs typeface="Poppins"/>
              </a:rPr>
              <a:t>1. För att testa något nytt</a:t>
            </a:r>
            <a:endParaRPr lang="sv-SE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Open Sans" panose="020B0606030504020204" pitchFamily="34" charset="0"/>
              <a:cs typeface="Poppin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sv-SE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Open Sans" panose="020B0606030504020204" pitchFamily="34" charset="0"/>
              <a:cs typeface="Poppi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ea typeface="Open Sans" panose="020B0606030504020204" pitchFamily="34" charset="0"/>
                <a:cs typeface="Poppins"/>
              </a:rPr>
              <a:t>2. På grund av grupptryck</a:t>
            </a:r>
            <a:endParaRPr lang="sv-SE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Open Sans" panose="020B0606030504020204" pitchFamily="34" charset="0"/>
              <a:cs typeface="Poppi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Open Sans" panose="020B0606030504020204" pitchFamily="34" charset="0"/>
              <a:cs typeface="Poppi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ea typeface="Open Sans" panose="020B0606030504020204" pitchFamily="34" charset="0"/>
                <a:cs typeface="Poppins"/>
              </a:rPr>
              <a:t>3. De tror att det inte är farligt</a:t>
            </a:r>
            <a:endParaRPr lang="sv-SE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Open Sans" panose="020B0606030504020204" pitchFamily="34" charset="0"/>
              <a:cs typeface="Poppi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Open Sans" panose="020B0606030504020204" pitchFamily="34" charset="0"/>
              <a:cs typeface="Poppi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ea typeface="Open Sans" panose="020B0606030504020204" pitchFamily="34" charset="0"/>
                <a:cs typeface="Poppins"/>
              </a:rPr>
              <a:t>4. För att hantera stress eller problem</a:t>
            </a:r>
            <a:endParaRPr lang="sv-FI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Open Sans" panose="020B0606030504020204" pitchFamily="34" charset="0"/>
              <a:cs typeface="Poppins"/>
            </a:endParaRPr>
          </a:p>
        </p:txBody>
      </p:sp>
      <p:pic>
        <p:nvPicPr>
          <p:cNvPr id="5" name="Bildobjekt 4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2B95C437-D464-ABE7-EBB5-AD7699D895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187979" y="28575"/>
            <a:ext cx="1362075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327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7565AC-E512-57E6-2E00-3293FA756E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9AF2822D-30C3-52A0-4463-A784E38DC5E5}"/>
              </a:ext>
            </a:extLst>
          </p:cNvPr>
          <p:cNvSpPr txBox="1"/>
          <p:nvPr/>
        </p:nvSpPr>
        <p:spPr>
          <a:xfrm>
            <a:off x="2220888" y="582067"/>
            <a:ext cx="9572170" cy="569386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ea typeface="Open Sans" panose="020B0606030504020204" pitchFamily="34" charset="0"/>
                <a:cs typeface="Poppins"/>
              </a:rPr>
              <a:t>Vilka konsekvenser av att använda cannabis tycker du är mest allvarliga?</a:t>
            </a:r>
            <a:endParaRPr lang="sv-SE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Open Sans" panose="020B0606030504020204" pitchFamily="34" charset="0"/>
              <a:cs typeface="Poppi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Open Sans" panose="020B0606030504020204" pitchFamily="34" charset="0"/>
              <a:cs typeface="Poppin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ea typeface="Open Sans" panose="020B0606030504020204" pitchFamily="34" charset="0"/>
                <a:cs typeface="Poppins"/>
              </a:rPr>
              <a:t>Påverkan på hälsan, t.ex. minskad inlärningsförmåga eller lungskador</a:t>
            </a:r>
            <a:endParaRPr lang="sv-SE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Open Sans" panose="020B0606030504020204" pitchFamily="34" charset="0"/>
              <a:cs typeface="Poppin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sv-SE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Open Sans" panose="020B0606030504020204" pitchFamily="34" charset="0"/>
              <a:cs typeface="Poppin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ea typeface="Open Sans" panose="020B0606030504020204" pitchFamily="34" charset="0"/>
                <a:cs typeface="Poppins"/>
              </a:rPr>
              <a:t>Risk för beroende</a:t>
            </a:r>
            <a:endParaRPr lang="sv-SE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Open Sans" panose="020B0606030504020204" pitchFamily="34" charset="0"/>
              <a:cs typeface="Poppin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sv-SE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Open Sans" panose="020B0606030504020204" pitchFamily="34" charset="0"/>
              <a:cs typeface="Poppin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ea typeface="Open Sans" panose="020B0606030504020204" pitchFamily="34" charset="0"/>
                <a:cs typeface="Poppins"/>
              </a:rPr>
              <a:t>Sociala konsekvenser, t.ex. konflikter med familj eller vänner</a:t>
            </a:r>
            <a:endParaRPr lang="sv-SE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Open Sans" panose="020B0606030504020204" pitchFamily="34" charset="0"/>
              <a:cs typeface="Poppin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sv-SE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Open Sans" panose="020B0606030504020204" pitchFamily="34" charset="0"/>
              <a:cs typeface="Poppin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ea typeface="Open Sans" panose="020B0606030504020204" pitchFamily="34" charset="0"/>
                <a:cs typeface="Poppins"/>
              </a:rPr>
              <a:t>Juridiska konsekvenser; böter, uppskov på körkortet eller anteckning i straffregister</a:t>
            </a:r>
            <a:endParaRPr lang="sv-FI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Open Sans" panose="020B0606030504020204" pitchFamily="34" charset="0"/>
              <a:cs typeface="Poppins"/>
            </a:endParaRPr>
          </a:p>
        </p:txBody>
      </p:sp>
      <p:pic>
        <p:nvPicPr>
          <p:cNvPr id="5" name="Bildobjekt 4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4976927D-1F70-D04E-36FF-CCDA603FDC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187979" y="28575"/>
            <a:ext cx="1362075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10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D6537A5C-C840-24B5-A9D8-18DB8F47B9DE}"/>
              </a:ext>
            </a:extLst>
          </p:cNvPr>
          <p:cNvSpPr txBox="1"/>
          <p:nvPr/>
        </p:nvSpPr>
        <p:spPr>
          <a:xfrm>
            <a:off x="1764792" y="843677"/>
            <a:ext cx="10165951" cy="517064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ea typeface="Open Sans" panose="020B0606030504020204" pitchFamily="34" charset="0"/>
                <a:cs typeface="Poppins"/>
              </a:rPr>
              <a:t>Hur tror du att samhället kan minska användningen av cannabis bland ungdomar?</a:t>
            </a:r>
            <a:endParaRPr lang="sv-SE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Open Sans" panose="020B0606030504020204" pitchFamily="34" charset="0"/>
              <a:cs typeface="Poppi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Open Sans" panose="020B0606030504020204" pitchFamily="34" charset="0"/>
              <a:cs typeface="Poppi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ea typeface="Open Sans" panose="020B0606030504020204" pitchFamily="34" charset="0"/>
                <a:cs typeface="Poppins"/>
              </a:rPr>
              <a:t>1. Genom att ge bättre information i skolan</a:t>
            </a:r>
            <a:endParaRPr lang="sv-SE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Open Sans" panose="020B0606030504020204" pitchFamily="34" charset="0"/>
              <a:cs typeface="Poppin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sv-SE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Open Sans" panose="020B0606030504020204" pitchFamily="34" charset="0"/>
              <a:cs typeface="Poppi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ea typeface="Open Sans" panose="020B0606030504020204" pitchFamily="34" charset="0"/>
                <a:cs typeface="Poppins"/>
              </a:rPr>
              <a:t>2. Hårdare lagar och straff</a:t>
            </a:r>
            <a:endParaRPr lang="sv-SE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Open Sans" panose="020B0606030504020204" pitchFamily="34" charset="0"/>
              <a:cs typeface="Poppi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Open Sans" panose="020B0606030504020204" pitchFamily="34" charset="0"/>
              <a:cs typeface="Poppi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ea typeface="Open Sans" panose="020B0606030504020204" pitchFamily="34" charset="0"/>
                <a:cs typeface="Poppins"/>
              </a:rPr>
              <a:t>3. Stöd till ungdomar med psykiska problem</a:t>
            </a:r>
            <a:endParaRPr lang="sv-SE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Open Sans" panose="020B0606030504020204" pitchFamily="34" charset="0"/>
              <a:cs typeface="Poppi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Open Sans" panose="020B0606030504020204" pitchFamily="34" charset="0"/>
              <a:cs typeface="Poppi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ea typeface="Open Sans" panose="020B0606030504020204" pitchFamily="34" charset="0"/>
                <a:cs typeface="Poppins"/>
              </a:rPr>
              <a:t>4. Föräldrarnas engagemang och dialog med ungdomar</a:t>
            </a:r>
            <a:endParaRPr lang="sv-FI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Open Sans" panose="020B0606030504020204" pitchFamily="34" charset="0"/>
              <a:cs typeface="Poppins"/>
            </a:endParaRPr>
          </a:p>
        </p:txBody>
      </p:sp>
      <p:pic>
        <p:nvPicPr>
          <p:cNvPr id="5" name="Bildobjekt 4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7E7326E4-7E5F-31E3-00E5-921BE5735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187979" y="28575"/>
            <a:ext cx="1362075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9961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237C2FF9-B599-360C-039D-5F0D318C81C2}"/>
              </a:ext>
            </a:extLst>
          </p:cNvPr>
          <p:cNvSpPr txBox="1"/>
          <p:nvPr/>
        </p:nvSpPr>
        <p:spPr>
          <a:xfrm>
            <a:off x="1903813" y="612844"/>
            <a:ext cx="9553795" cy="563231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ea typeface="Open Sans" panose="020B0606030504020204" pitchFamily="34" charset="0"/>
                <a:cs typeface="Poppins"/>
              </a:rPr>
              <a:t>Vad skulle du göra om du misstänkte att en vän använder cannabis?</a:t>
            </a:r>
            <a:endParaRPr lang="sv-SE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Open Sans" panose="020B0606030504020204" pitchFamily="34" charset="0"/>
              <a:cs typeface="Poppi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Open Sans" panose="020B0606030504020204" pitchFamily="34" charset="0"/>
              <a:cs typeface="Poppin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sv-SE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ea typeface="Open Sans" panose="020B0606030504020204" pitchFamily="34" charset="0"/>
                <a:cs typeface="Poppins"/>
              </a:rPr>
              <a:t>Prata med vännen direkt och uttrycka din oro</a:t>
            </a:r>
            <a:endParaRPr lang="sv-SE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Open Sans" panose="020B0606030504020204" pitchFamily="34" charset="0"/>
              <a:cs typeface="Poppin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sv-SE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Open Sans" panose="020B0606030504020204" pitchFamily="34" charset="0"/>
              <a:cs typeface="Poppin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sv-SE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ea typeface="Open Sans" panose="020B0606030504020204" pitchFamily="34" charset="0"/>
                <a:cs typeface="Poppins"/>
              </a:rPr>
              <a:t>Försöka få dem att sluta utan att blanda in någon annan</a:t>
            </a:r>
            <a:endParaRPr lang="sv-SE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Open Sans" panose="020B0606030504020204" pitchFamily="34" charset="0"/>
              <a:cs typeface="Poppin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sv-SE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Open Sans" panose="020B0606030504020204" pitchFamily="34" charset="0"/>
              <a:cs typeface="Poppin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sv-SE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ea typeface="Open Sans" panose="020B0606030504020204" pitchFamily="34" charset="0"/>
                <a:cs typeface="Poppins"/>
              </a:rPr>
              <a:t>Berätta för en vuxen du litar på, t.ex. en lärare eller förälder</a:t>
            </a:r>
            <a:endParaRPr lang="sv-SE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Open Sans" panose="020B0606030504020204" pitchFamily="34" charset="0"/>
              <a:cs typeface="Poppin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sv-SE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Open Sans" panose="020B0606030504020204" pitchFamily="34" charset="0"/>
              <a:cs typeface="Poppin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sv-SE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ea typeface="Open Sans" panose="020B0606030504020204" pitchFamily="34" charset="0"/>
                <a:cs typeface="Poppins"/>
              </a:rPr>
              <a:t>Inte göra något, det är deras val</a:t>
            </a:r>
            <a:endParaRPr lang="sv-SE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Open Sans" panose="020B0606030504020204" pitchFamily="34" charset="0"/>
              <a:cs typeface="Poppins"/>
            </a:endParaRPr>
          </a:p>
        </p:txBody>
      </p:sp>
      <p:pic>
        <p:nvPicPr>
          <p:cNvPr id="5" name="Bildobjekt 4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A8E235CE-D5D9-4B04-8C83-FBD750ED89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187979" y="28575"/>
            <a:ext cx="1362075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739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>
          <a:xfrm>
            <a:off x="10222680" y="5975480"/>
            <a:ext cx="1283521" cy="393441"/>
          </a:xfrm>
          <a:custGeom>
            <a:avLst/>
            <a:gdLst/>
            <a:ahLst/>
            <a:cxnLst/>
            <a:rect l="l" t="t" r="r" b="b"/>
            <a:pathLst>
              <a:path w="1925281" h="590161">
                <a:moveTo>
                  <a:pt x="0" y="0"/>
                </a:moveTo>
                <a:lnTo>
                  <a:pt x="1925281" y="0"/>
                </a:lnTo>
                <a:lnTo>
                  <a:pt x="1925281" y="590162"/>
                </a:lnTo>
                <a:lnTo>
                  <a:pt x="0" y="5901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sv-FI" sz="1200"/>
          </a:p>
        </p:txBody>
      </p:sp>
      <p:sp>
        <p:nvSpPr>
          <p:cNvPr id="7" name="TextBox 7"/>
          <p:cNvSpPr txBox="1"/>
          <p:nvPr/>
        </p:nvSpPr>
        <p:spPr>
          <a:xfrm>
            <a:off x="685800" y="609601"/>
            <a:ext cx="5790361" cy="6936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99"/>
              </a:lnSpc>
              <a:spcBef>
                <a:spcPct val="0"/>
              </a:spcBef>
            </a:pPr>
            <a:r>
              <a:rPr lang="en-US" sz="4050" b="1" dirty="0" err="1">
                <a:solidFill>
                  <a:srgbClr val="006378"/>
                </a:solidFill>
                <a:latin typeface="Poppins"/>
                <a:ea typeface="Montserrat Medium"/>
                <a:cs typeface="Poppins"/>
                <a:sym typeface="Montserrat Medium"/>
              </a:rPr>
              <a:t>Värderingsövningar</a:t>
            </a:r>
            <a:endParaRPr lang="en-US" sz="4050" b="1" dirty="0" err="1">
              <a:solidFill>
                <a:srgbClr val="006378"/>
              </a:solidFill>
              <a:latin typeface="Poppins"/>
              <a:ea typeface="Montserrat Medium"/>
              <a:cs typeface="Poppins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685800" y="1421865"/>
            <a:ext cx="8660225" cy="1218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554"/>
              </a:lnSpc>
              <a:spcBef>
                <a:spcPct val="0"/>
              </a:spcBef>
            </a:pP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Här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är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olika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typer av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värderingsövningar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Det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finns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inga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rätt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eller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fel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svar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Syftet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är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att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lyssna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,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tänka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och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respektera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olika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åsikter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</a:t>
            </a:r>
            <a:endParaRPr lang="en-US" sz="11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>
              <a:lnSpc>
                <a:spcPts val="1554"/>
              </a:lnSpc>
              <a:spcBef>
                <a:spcPct val="0"/>
              </a:spcBef>
            </a:pP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Som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ledare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ska du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vara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neutral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och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inte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ta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ställning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Ditt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jobb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är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att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skapa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trygghet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och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uppmuntra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reflektion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Alla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behöver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inte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prata, det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är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också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okej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att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bara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fundera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tyst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Det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är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tillåtet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att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byta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plats om man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ändrar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åsikt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</a:t>
            </a:r>
            <a:endParaRPr lang="en-US" sz="11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>
              <a:lnSpc>
                <a:spcPts val="3832"/>
              </a:lnSpc>
              <a:spcBef>
                <a:spcPct val="0"/>
              </a:spcBef>
            </a:pPr>
            <a:endParaRPr lang="en-US" sz="1110" dirty="0">
              <a:solidFill>
                <a:srgbClr val="000000"/>
              </a:solidFill>
              <a:latin typeface="Open Sans Medium"/>
              <a:ea typeface="Open Sans Medium"/>
              <a:cs typeface="Open Sans Medium"/>
              <a:sym typeface="Open Sans Medium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85800" y="2403870"/>
            <a:ext cx="2895181" cy="29227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53"/>
              </a:lnSpc>
            </a:pPr>
            <a:r>
              <a:rPr lang="en-US" sz="1450" b="1" dirty="0">
                <a:solidFill>
                  <a:srgbClr val="00929D"/>
                </a:solidFill>
                <a:latin typeface="Poppins"/>
                <a:ea typeface="Lora Bold"/>
                <a:cs typeface="Poppins"/>
                <a:sym typeface="Lora Bold"/>
              </a:rPr>
              <a:t>Fyra </a:t>
            </a:r>
            <a:r>
              <a:rPr lang="en-US" sz="1450" b="1" dirty="0" err="1">
                <a:solidFill>
                  <a:srgbClr val="00929D"/>
                </a:solidFill>
                <a:latin typeface="Poppins"/>
                <a:ea typeface="Lora Bold"/>
                <a:cs typeface="Poppins"/>
                <a:sym typeface="Lora Bold"/>
              </a:rPr>
              <a:t>hörn</a:t>
            </a:r>
            <a:endParaRPr lang="en-US" sz="1450" b="1">
              <a:solidFill>
                <a:srgbClr val="00929D"/>
              </a:solidFill>
              <a:latin typeface="Poppins"/>
              <a:ea typeface="Lora Bold"/>
              <a:cs typeface="Poppins"/>
            </a:endParaRPr>
          </a:p>
          <a:p>
            <a:pPr algn="just">
              <a:lnSpc>
                <a:spcPts val="1493"/>
              </a:lnSpc>
            </a:pPr>
            <a:endParaRPr lang="en-US" sz="1450" dirty="0">
              <a:solidFill>
                <a:srgbClr val="EA5B0C"/>
              </a:solidFill>
              <a:latin typeface="Poppins"/>
              <a:ea typeface="Lora Bold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Markera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fyra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hörn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i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klassrummet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med                  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siffrorna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1 – 4.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Läs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fråga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med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fyra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svarsalternativ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och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visa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vilket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hörn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som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motsvarar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vilket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svar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Deltagarna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går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till det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hörn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som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motsvarar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deras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val. 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De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som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vill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får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motivera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sitt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val. Man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får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byta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hörn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om man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ändrar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åsikt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Reflektera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kort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tillsammans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Läs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nästa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fråga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och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upprepa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>
              <a:lnSpc>
                <a:spcPts val="1813"/>
              </a:lnSpc>
            </a:pPr>
            <a:endParaRPr lang="en-US" sz="1066" b="1" dirty="0">
              <a:solidFill>
                <a:srgbClr val="000000"/>
              </a:solidFill>
              <a:latin typeface="Open Sans Medium"/>
              <a:ea typeface="Open Sans Medium"/>
              <a:cs typeface="Open Sans Medium"/>
              <a:sym typeface="Open Sans Medium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068078" y="2311603"/>
            <a:ext cx="2898883" cy="3317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053"/>
              </a:lnSpc>
            </a:pPr>
            <a:r>
              <a:rPr lang="en-US" sz="1450" b="1" dirty="0" err="1">
                <a:solidFill>
                  <a:srgbClr val="E66E0D"/>
                </a:solidFill>
                <a:latin typeface="Poppins"/>
                <a:ea typeface="Lora Bold"/>
                <a:cs typeface="Poppins"/>
                <a:sym typeface="Lora Bold"/>
              </a:rPr>
              <a:t>Linjen</a:t>
            </a:r>
            <a:endParaRPr lang="en-US" sz="1450" b="1">
              <a:solidFill>
                <a:srgbClr val="E66E0D"/>
              </a:solidFill>
              <a:latin typeface="Poppins"/>
              <a:ea typeface="Lora Bold"/>
              <a:cs typeface="Poppins"/>
            </a:endParaRPr>
          </a:p>
          <a:p>
            <a:pPr algn="just">
              <a:lnSpc>
                <a:spcPts val="1621"/>
              </a:lnSpc>
            </a:pPr>
            <a:endParaRPr lang="en-US" sz="1450" b="1" dirty="0">
              <a:solidFill>
                <a:srgbClr val="EA5B0C"/>
              </a:solidFill>
              <a:latin typeface="Poppins"/>
              <a:ea typeface="Lora Bold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Deltagarna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ställer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sig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längs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tänkt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linje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: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ena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änden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betyder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håller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med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och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andra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betyder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håller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inte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med.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Läs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ett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påstående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och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tydliggör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linjens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ändar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Deltagarna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ställer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sig vid det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alternativet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de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håller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med om,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även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mitt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emellan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går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bra.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De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som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vill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får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förklara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sin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ståndpunkt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Man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får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även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byta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plats under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diskussionen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om man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vill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Diskutera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tillsammans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Läs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nästa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påstående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och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upprepa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algn="ctr">
              <a:lnSpc>
                <a:spcPts val="1493"/>
              </a:lnSpc>
              <a:spcBef>
                <a:spcPct val="0"/>
              </a:spcBef>
            </a:pPr>
            <a:endParaRPr lang="en-US" sz="1066" b="1" dirty="0">
              <a:solidFill>
                <a:srgbClr val="000000"/>
              </a:solidFill>
              <a:latin typeface="Open Sans Medium"/>
              <a:ea typeface="Open Sans Medium"/>
              <a:cs typeface="Open Sans Medium"/>
              <a:sym typeface="Open Sans Medium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7561776" y="2311602"/>
            <a:ext cx="3183367" cy="35319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053"/>
              </a:lnSpc>
              <a:spcBef>
                <a:spcPct val="0"/>
              </a:spcBef>
            </a:pPr>
            <a:r>
              <a:rPr lang="en-US" sz="1450" b="1" dirty="0">
                <a:solidFill>
                  <a:srgbClr val="D04B06"/>
                </a:solidFill>
                <a:latin typeface="Poppins"/>
                <a:ea typeface="Lora Bold"/>
                <a:cs typeface="Poppins"/>
                <a:sym typeface="Lora Bold"/>
              </a:rPr>
              <a:t>Heta stolen </a:t>
            </a:r>
            <a:endParaRPr lang="en-US" sz="1450" b="1" dirty="0">
              <a:solidFill>
                <a:srgbClr val="D04B06"/>
              </a:solidFill>
              <a:latin typeface="Poppins"/>
              <a:ea typeface="Lora Bold"/>
              <a:cs typeface="Poppins"/>
            </a:endParaRPr>
          </a:p>
          <a:p>
            <a:pPr algn="just">
              <a:lnSpc>
                <a:spcPts val="1642"/>
              </a:lnSpc>
            </a:pPr>
            <a:endParaRPr lang="en-US" sz="1450" b="1" dirty="0">
              <a:solidFill>
                <a:srgbClr val="EA5B0C"/>
              </a:solidFill>
              <a:latin typeface="Poppins"/>
              <a:ea typeface="Lora Bold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Sitt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på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stolar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i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ring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och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lämna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stol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tom.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Läs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ett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påstående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Deltagarna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visar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vad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de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tycker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: 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06705" lvl="2">
              <a:lnSpc>
                <a:spcPts val="1599"/>
              </a:lnSpc>
            </a:pP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	Ja: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reser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sig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och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byter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stol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06705" lvl="2">
              <a:lnSpc>
                <a:spcPts val="1599"/>
              </a:lnSpc>
            </a:pP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	Nej: sitter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kvar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06705" lvl="2">
              <a:lnSpc>
                <a:spcPts val="1599"/>
              </a:lnSpc>
            </a:pP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	Kanske: sitter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kvar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med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armarna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i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kors.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Diskutera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kort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tillsammans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utan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att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kommentera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andras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val.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Uppmuntra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att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ändra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sig om man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vill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och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fördela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ordet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jämnt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mellan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eleverna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Gå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vidare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till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nästa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påstående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när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diskussionen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avtar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algn="ctr">
              <a:lnSpc>
                <a:spcPts val="1642"/>
              </a:lnSpc>
            </a:pPr>
            <a:endParaRPr lang="en-US" sz="1066" b="1" dirty="0">
              <a:solidFill>
                <a:srgbClr val="000000"/>
              </a:solidFill>
              <a:latin typeface="Open Sans Medium"/>
              <a:ea typeface="Open Sans Medium"/>
              <a:cs typeface="Open Sans Medium"/>
              <a:sym typeface="Open Sans Medium"/>
            </a:endParaRPr>
          </a:p>
        </p:txBody>
      </p:sp>
      <p:pic>
        <p:nvPicPr>
          <p:cNvPr id="12" name="Bildobjekt 11" descr="En bild som visar Grafik, Teckensnitt, logotyp, symbol&#10;&#10;AI-genererat innehåll kan vara felaktigt.">
            <a:extLst>
              <a:ext uri="{FF2B5EF4-FFF2-40B4-BE49-F238E27FC236}">
                <a16:creationId xmlns:a16="http://schemas.microsoft.com/office/drawing/2014/main" id="{BC84E2AE-185F-A071-2305-DF26EBAC7A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6434" y="5809371"/>
            <a:ext cx="1965740" cy="72786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33c9caf-926e-46b4-ad4d-d40aa3b7619b">
      <Terms xmlns="http://schemas.microsoft.com/office/infopath/2007/PartnerControls"/>
    </lcf76f155ced4ddcb4097134ff3c332f>
    <TaxCatchAll xmlns="a2dbb736-59a8-4798-93cb-5a03d1fa9f7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16E6FC75F032141BDA9C71720FD40C0" ma:contentTypeVersion="16" ma:contentTypeDescription="Skapa ett nytt dokument." ma:contentTypeScope="" ma:versionID="6f50a6d758cb078dec201d0d3e9926db">
  <xsd:schema xmlns:xsd="http://www.w3.org/2001/XMLSchema" xmlns:xs="http://www.w3.org/2001/XMLSchema" xmlns:p="http://schemas.microsoft.com/office/2006/metadata/properties" xmlns:ns2="a33c9caf-926e-46b4-ad4d-d40aa3b7619b" xmlns:ns3="a2dbb736-59a8-4798-93cb-5a03d1fa9f7b" targetNamespace="http://schemas.microsoft.com/office/2006/metadata/properties" ma:root="true" ma:fieldsID="99fc4be400e12b2c9a0cc34198f5b099" ns2:_="" ns3:_="">
    <xsd:import namespace="a33c9caf-926e-46b4-ad4d-d40aa3b7619b"/>
    <xsd:import namespace="a2dbb736-59a8-4798-93cb-5a03d1fa9f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3c9caf-926e-46b4-ad4d-d40aa3b7619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Bildmarkeringar" ma:readOnly="false" ma:fieldId="{5cf76f15-5ced-4ddc-b409-7134ff3c332f}" ma:taxonomyMulti="true" ma:sspId="86b23c3f-5f61-4af7-9c5e-bdd0525bb96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dbb736-59a8-4798-93cb-5a03d1fa9f7b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0022d6c5-c43d-492e-8258-27e587eecba7}" ma:internalName="TaxCatchAll" ma:showField="CatchAllData" ma:web="a2dbb736-59a8-4798-93cb-5a03d1fa9f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7D0B81C-3436-4A78-869B-85CAE7E1DFB6}">
  <ds:schemaRefs>
    <ds:schemaRef ds:uri="http://schemas.microsoft.com/office/2006/metadata/properties"/>
    <ds:schemaRef ds:uri="http://schemas.microsoft.com/office/infopath/2007/PartnerControls"/>
    <ds:schemaRef ds:uri="a33c9caf-926e-46b4-ad4d-d40aa3b7619b"/>
    <ds:schemaRef ds:uri="a2dbb736-59a8-4798-93cb-5a03d1fa9f7b"/>
  </ds:schemaRefs>
</ds:datastoreItem>
</file>

<file path=customXml/itemProps2.xml><?xml version="1.0" encoding="utf-8"?>
<ds:datastoreItem xmlns:ds="http://schemas.openxmlformats.org/officeDocument/2006/customXml" ds:itemID="{E0E0C300-280C-40C9-8F75-625425892C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E6DB372-D7C7-47D9-8488-1B3F6A4AD8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33c9caf-926e-46b4-ad4d-d40aa3b7619b"/>
    <ds:schemaRef ds:uri="a2dbb736-59a8-4798-93cb-5a03d1fa9f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497</Words>
  <Application>Microsoft Office PowerPoint</Application>
  <PresentationFormat>Bredbild</PresentationFormat>
  <Paragraphs>70</Paragraphs>
  <Slides>7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4" baseType="lpstr">
      <vt:lpstr>Aptos</vt:lpstr>
      <vt:lpstr>Aptos Display</vt:lpstr>
      <vt:lpstr>Arial</vt:lpstr>
      <vt:lpstr>Monsterrat</vt:lpstr>
      <vt:lpstr>Open Sans Medium</vt:lpstr>
      <vt:lpstr>Poppins</vt:lpstr>
      <vt:lpstr>1_Office-tema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Katarina Bärdén</dc:creator>
  <cp:lastModifiedBy>Nicolina Hannus</cp:lastModifiedBy>
  <cp:revision>58</cp:revision>
  <dcterms:created xsi:type="dcterms:W3CDTF">2025-06-25T10:33:29Z</dcterms:created>
  <dcterms:modified xsi:type="dcterms:W3CDTF">2026-08-11T11:59:24Z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0x010100016E6FC75F032141BDA9C71720FD40C0</vt:lpwstr>
  </property>
  <property fmtid="{D5CDD505-2E9C-101B-9397-08002B2CF9AE}" pid="3" name="MediaServiceImageTags">
    <vt:lpwstr/>
  </property>
</Properties>
</file>