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93" r:id="rId5"/>
    <p:sldId id="294" r:id="rId6"/>
    <p:sldId id="264" r:id="rId7"/>
    <p:sldId id="265" r:id="rId8"/>
    <p:sldId id="480" r:id="rId9"/>
    <p:sldId id="481" r:id="rId10"/>
    <p:sldId id="485" r:id="rId11"/>
    <p:sldId id="486" r:id="rId12"/>
    <p:sldId id="478" r:id="rId13"/>
    <p:sldId id="479" r:id="rId14"/>
    <p:sldId id="267" r:id="rId15"/>
    <p:sldId id="268" r:id="rId16"/>
    <p:sldId id="269" r:id="rId17"/>
    <p:sldId id="270" r:id="rId18"/>
    <p:sldId id="483" r:id="rId19"/>
    <p:sldId id="488" r:id="rId20"/>
    <p:sldId id="271" r:id="rId21"/>
    <p:sldId id="272" r:id="rId22"/>
  </p:sldIdLst>
  <p:sldSz cx="12192000" cy="6858000"/>
  <p:notesSz cx="6858000" cy="9144000"/>
  <p:defaultTextStyle>
    <a:defPPr>
      <a:defRPr lang="sv-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4B06"/>
    <a:srgbClr val="008080"/>
    <a:srgbClr val="009999"/>
    <a:srgbClr val="006666"/>
    <a:srgbClr val="01A99C"/>
    <a:srgbClr val="EA5B0C"/>
    <a:srgbClr val="EAA03B"/>
    <a:srgbClr val="76C6C9"/>
    <a:srgbClr val="F9FAFA"/>
    <a:srgbClr val="2929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B45E48-5206-42C7-C17E-7534629CAAAD}" v="196" dt="2026-03-30T10:06:19.133"/>
    <p1510:client id="{1BABD096-A41A-9D5C-8254-FA1D388C0289}" v="3" dt="2026-03-30T11:28:17.9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923" autoAdjust="0"/>
    <p:restoredTop sz="84046" autoAdjust="0"/>
  </p:normalViewPr>
  <p:slideViewPr>
    <p:cSldViewPr snapToGrid="0">
      <p:cViewPr varScale="1">
        <p:scale>
          <a:sx n="90" d="100"/>
          <a:sy n="90" d="100"/>
        </p:scale>
        <p:origin x="51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FI"/>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CABF83-0965-41AD-A894-220F5E0CD63D}" type="datetimeFigureOut">
              <a:rPr lang="sv-FI" smtClean="0"/>
              <a:t>11-08-2026</a:t>
            </a:fld>
            <a:endParaRPr lang="sv-FI"/>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FI"/>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FI"/>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24ABE1-6E70-40A3-BE8C-C0B21CA8C0DF}" type="slidenum">
              <a:rPr lang="sv-FI" smtClean="0"/>
              <a:t>‹#›</a:t>
            </a:fld>
            <a:endParaRPr lang="sv-FI"/>
          </a:p>
        </p:txBody>
      </p:sp>
    </p:spTree>
    <p:extLst>
      <p:ext uri="{BB962C8B-B14F-4D97-AF65-F5344CB8AC3E}">
        <p14:creationId xmlns:p14="http://schemas.microsoft.com/office/powerpoint/2010/main" val="2900621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59AE9-9D80-7919-8460-EB24AC9E3C4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0210BDD-C8E9-6DA5-98C6-EBCE6388EE5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F4A4735-F769-B8A0-287D-37F7EAEAD945}"/>
              </a:ext>
            </a:extLst>
          </p:cNvPr>
          <p:cNvSpPr>
            <a:spLocks noGrp="1"/>
          </p:cNvSpPr>
          <p:nvPr>
            <p:ph type="body" idx="1"/>
          </p:nvPr>
        </p:nvSpPr>
        <p:spPr/>
        <p:txBody>
          <a:bodyPr/>
          <a:lstStyle/>
          <a:p>
            <a:pPr marL="171450" indent="-171450">
              <a:buFontTx/>
              <a:buChar char="-"/>
            </a:pPr>
            <a:endParaRPr lang="sv-SE" dirty="0"/>
          </a:p>
        </p:txBody>
      </p:sp>
      <p:sp>
        <p:nvSpPr>
          <p:cNvPr id="4" name="Platshållare för bildnummer 3">
            <a:extLst>
              <a:ext uri="{FF2B5EF4-FFF2-40B4-BE49-F238E27FC236}">
                <a16:creationId xmlns:a16="http://schemas.microsoft.com/office/drawing/2014/main" id="{87D0D3F4-8E4F-B97B-5062-E6946F554FC7}"/>
              </a:ext>
            </a:extLst>
          </p:cNvPr>
          <p:cNvSpPr>
            <a:spLocks noGrp="1"/>
          </p:cNvSpPr>
          <p:nvPr>
            <p:ph type="sldNum" sz="quarter" idx="5"/>
          </p:nvPr>
        </p:nvSpPr>
        <p:spPr/>
        <p:txBody>
          <a:bodyPr/>
          <a:lstStyle/>
          <a:p>
            <a:fld id="{8124ABE1-6E70-40A3-BE8C-C0B21CA8C0DF}" type="slidenum">
              <a:rPr lang="sv-FI" smtClean="0"/>
              <a:t>1</a:t>
            </a:fld>
            <a:endParaRPr lang="sv-FI"/>
          </a:p>
        </p:txBody>
      </p:sp>
    </p:spTree>
    <p:extLst>
      <p:ext uri="{BB962C8B-B14F-4D97-AF65-F5344CB8AC3E}">
        <p14:creationId xmlns:p14="http://schemas.microsoft.com/office/powerpoint/2010/main" val="4188611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43F22-A9A7-3D60-4C68-226AE8AA32B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377B461-B10C-D78A-CDC4-F861C63C599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B2EF27C-B4BE-9F21-A8D3-9B57F87B0D79}"/>
              </a:ext>
            </a:extLst>
          </p:cNvPr>
          <p:cNvSpPr>
            <a:spLocks noGrp="1"/>
          </p:cNvSpPr>
          <p:nvPr>
            <p:ph type="body" idx="1"/>
          </p:nvPr>
        </p:nvSpPr>
        <p:spPr/>
        <p:txBody>
          <a:bodyPr/>
          <a:lstStyle/>
          <a:p>
            <a:r>
              <a:rPr lang="sv-FI" dirty="0"/>
              <a:t>Läs mera här: https://forallaunga.se/cannabis/</a:t>
            </a:r>
          </a:p>
          <a:p>
            <a:endParaRPr lang="sv-FI" dirty="0"/>
          </a:p>
        </p:txBody>
      </p:sp>
      <p:sp>
        <p:nvSpPr>
          <p:cNvPr id="4" name="Platshållare för bildnummer 3">
            <a:extLst>
              <a:ext uri="{FF2B5EF4-FFF2-40B4-BE49-F238E27FC236}">
                <a16:creationId xmlns:a16="http://schemas.microsoft.com/office/drawing/2014/main" id="{8058CCB5-3E20-E64E-6C64-719D5407F2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4ABE1-6E70-40A3-BE8C-C0B21CA8C0DF}" type="slidenum">
              <a:rPr kumimoji="0" lang="sv-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sv-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510672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FI" b="1" dirty="0"/>
              <a:t>Läs mer här: </a:t>
            </a:r>
            <a:r>
              <a:rPr lang="sv-FI" b="0" dirty="0"/>
              <a:t>https://www.hjarnfonden.se/2020/01/tonarshjarnan-mer-kansla-an-fornuft/</a:t>
            </a:r>
          </a:p>
        </p:txBody>
      </p:sp>
      <p:sp>
        <p:nvSpPr>
          <p:cNvPr id="4" name="Platshållare för bildnummer 3"/>
          <p:cNvSpPr>
            <a:spLocks noGrp="1"/>
          </p:cNvSpPr>
          <p:nvPr>
            <p:ph type="sldNum" sz="quarter" idx="5"/>
          </p:nvPr>
        </p:nvSpPr>
        <p:spPr/>
        <p:txBody>
          <a:bodyPr/>
          <a:lstStyle/>
          <a:p>
            <a:fld id="{8124ABE1-6E70-40A3-BE8C-C0B21CA8C0DF}" type="slidenum">
              <a:rPr lang="sv-FI" smtClean="0"/>
              <a:t>18</a:t>
            </a:fld>
            <a:endParaRPr lang="sv-FI"/>
          </a:p>
        </p:txBody>
      </p:sp>
    </p:spTree>
    <p:extLst>
      <p:ext uri="{BB962C8B-B14F-4D97-AF65-F5344CB8AC3E}">
        <p14:creationId xmlns:p14="http://schemas.microsoft.com/office/powerpoint/2010/main" val="2769157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FI" b="1" dirty="0"/>
              <a:t>Läs mer här:</a:t>
            </a:r>
          </a:p>
          <a:p>
            <a:r>
              <a:rPr lang="sv-FI" b="1" dirty="0"/>
              <a:t> </a:t>
            </a:r>
          </a:p>
          <a:p>
            <a:r>
              <a:rPr lang="sv-FI" b="0" dirty="0"/>
              <a:t>https://yle.fi/a/7-10065817</a:t>
            </a:r>
          </a:p>
          <a:p>
            <a:endParaRPr lang="sv-FI" b="0" dirty="0"/>
          </a:p>
          <a:p>
            <a:r>
              <a:rPr lang="sv-FI" b="0" dirty="0"/>
              <a:t>https://www.ruokavirasto.fi/sv/livsmedel3/instruktioner-for-konsumenter/sakra-satt-att-anvanda-livsmedel/energidrycker/ofta-fragat-om-energidrycker/</a:t>
            </a:r>
          </a:p>
        </p:txBody>
      </p:sp>
      <p:sp>
        <p:nvSpPr>
          <p:cNvPr id="4" name="Platshållare för bildnummer 3"/>
          <p:cNvSpPr>
            <a:spLocks noGrp="1"/>
          </p:cNvSpPr>
          <p:nvPr>
            <p:ph type="sldNum" sz="quarter" idx="5"/>
          </p:nvPr>
        </p:nvSpPr>
        <p:spPr/>
        <p:txBody>
          <a:bodyPr/>
          <a:lstStyle/>
          <a:p>
            <a:fld id="{8124ABE1-6E70-40A3-BE8C-C0B21CA8C0DF}" type="slidenum">
              <a:rPr lang="sv-FI" smtClean="0"/>
              <a:t>4</a:t>
            </a:fld>
            <a:endParaRPr lang="sv-FI"/>
          </a:p>
        </p:txBody>
      </p:sp>
    </p:spTree>
    <p:extLst>
      <p:ext uri="{BB962C8B-B14F-4D97-AF65-F5344CB8AC3E}">
        <p14:creationId xmlns:p14="http://schemas.microsoft.com/office/powerpoint/2010/main" val="21522331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4ABE1-6E70-40A3-BE8C-C0B21CA8C0DF}" type="slidenum">
              <a:rPr kumimoji="0" lang="sv-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sv-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45832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Läs mer hä</a:t>
            </a:r>
            <a:r>
              <a:rPr lang="sv-SE" b="0" dirty="0"/>
              <a:t>r: </a:t>
            </a:r>
            <a:r>
              <a:rPr lang="sv-SE" dirty="0"/>
              <a:t>https://www.oph.fi/sv/blogg/tillsammans-skapar-vi-nikotinfria-larmiljoer</a:t>
            </a:r>
          </a:p>
          <a:p>
            <a:r>
              <a:rPr lang="sv-SE" dirty="0"/>
              <a:t>https://valtioneuvosto.fi/-/1271139/nikotiinipussien-myyntia-ja-markkinointia-saannellaan-jatkossa-tiukemmin?languageId=sv_SE</a:t>
            </a:r>
          </a:p>
          <a:p>
            <a:endParaRPr lang="sv-FI"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4ABE1-6E70-40A3-BE8C-C0B21CA8C0DF}" type="slidenum">
              <a:rPr kumimoji="0" lang="sv-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16434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C41FE-6252-ED05-D87C-A887DD38026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1B87294-873F-7C0C-E5EB-4DE2CE8E90A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3C46EF0-6B2E-E175-70C7-A4F476CA4EB5}"/>
              </a:ext>
            </a:extLst>
          </p:cNvPr>
          <p:cNvSpPr>
            <a:spLocks noGrp="1"/>
          </p:cNvSpPr>
          <p:nvPr>
            <p:ph type="body" idx="1"/>
          </p:nvPr>
        </p:nvSpPr>
        <p:spPr/>
        <p:txBody>
          <a:bodyPr/>
          <a:lstStyle/>
          <a:p>
            <a:endParaRPr lang="sv-FI" dirty="0"/>
          </a:p>
        </p:txBody>
      </p:sp>
      <p:sp>
        <p:nvSpPr>
          <p:cNvPr id="4" name="Platshållare för bildnummer 3">
            <a:extLst>
              <a:ext uri="{FF2B5EF4-FFF2-40B4-BE49-F238E27FC236}">
                <a16:creationId xmlns:a16="http://schemas.microsoft.com/office/drawing/2014/main" id="{F333D127-5A29-31DA-156E-85B8C19062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4ABE1-6E70-40A3-BE8C-C0B21CA8C0DF}" type="slidenum">
              <a:rPr kumimoji="0" lang="sv-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43213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E4F60-B3C2-C6C9-2B26-9EE0C1CC040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4D2B544-A848-33C3-B971-5F779788545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4958C74-06E9-3631-40AB-EC73E862667E}"/>
              </a:ext>
            </a:extLst>
          </p:cNvPr>
          <p:cNvSpPr>
            <a:spLocks noGrp="1"/>
          </p:cNvSpPr>
          <p:nvPr>
            <p:ph type="body" idx="1"/>
          </p:nvPr>
        </p:nvSpPr>
        <p:spPr/>
        <p:txBody>
          <a:bodyPr/>
          <a:lstStyle/>
          <a:p>
            <a:r>
              <a:rPr lang="sv-SE" b="1" dirty="0"/>
              <a:t>Läs mer hä</a:t>
            </a:r>
            <a:r>
              <a:rPr lang="sv-SE" b="0" dirty="0"/>
              <a:t>r: </a:t>
            </a:r>
            <a:r>
              <a:rPr lang="sv-SE" dirty="0"/>
              <a:t>https://www.oph.fi/sv/blogg/tillsammans-skapar-vi-nikotinfria-larmiljoer</a:t>
            </a:r>
          </a:p>
          <a:p>
            <a:r>
              <a:rPr lang="sv-SE" dirty="0"/>
              <a:t>https://valtioneuvosto.fi/-/1271139/nikotiinipussien-myyntia-ja-markkinointia-saannellaan-jatkossa-tiukemmin?languageId=sv_SE</a:t>
            </a:r>
          </a:p>
          <a:p>
            <a:endParaRPr lang="sv-FI" dirty="0"/>
          </a:p>
        </p:txBody>
      </p:sp>
      <p:sp>
        <p:nvSpPr>
          <p:cNvPr id="4" name="Platshållare för bildnummer 3">
            <a:extLst>
              <a:ext uri="{FF2B5EF4-FFF2-40B4-BE49-F238E27FC236}">
                <a16:creationId xmlns:a16="http://schemas.microsoft.com/office/drawing/2014/main" id="{D6D9FC55-D4E8-B32A-2295-7AE691E22F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4ABE1-6E70-40A3-BE8C-C0B21CA8C0DF}" type="slidenum">
              <a:rPr kumimoji="0" lang="sv-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sv-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07580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511E5-D8E5-1213-8E52-26AEBA744FF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BE1E154-40D0-D3A1-7BAE-F38DAB2FB588}"/>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1C39C32-9B86-2060-620C-3AB62E1431F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b="1" kern="100" dirty="0">
                <a:latin typeface="Calibri" panose="020F0502020204030204" pitchFamily="34" charset="0"/>
                <a:ea typeface="Calibri" panose="020F0502020204030204" pitchFamily="34" charset="0"/>
                <a:cs typeface="Times New Roman" panose="02020603050405020304" pitchFamily="18" charset="0"/>
              </a:rPr>
              <a:t>Läs mer här: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FI" sz="1200" b="1"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FI" sz="1200" b="0" kern="100" dirty="0">
                <a:latin typeface="Calibri" panose="020F0502020204030204" pitchFamily="34" charset="0"/>
                <a:ea typeface="Calibri" panose="020F0502020204030204" pitchFamily="34" charset="0"/>
                <a:cs typeface="Times New Roman" panose="02020603050405020304" pitchFamily="18" charset="0"/>
              </a:rPr>
              <a:t>https://assets.tobaccofreekids.org/content/what_we_do/industry_watch/social-media-marketing-tactics/2023_12_08_SponsoredByBigTobacco.pdf</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FI" sz="1200" b="0"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FI" sz="1200" b="0" kern="100" dirty="0">
                <a:latin typeface="Calibri" panose="020F0502020204030204" pitchFamily="34" charset="0"/>
                <a:ea typeface="Calibri" panose="020F0502020204030204" pitchFamily="34" charset="0"/>
                <a:cs typeface="Times New Roman" panose="02020603050405020304" pitchFamily="18" charset="0"/>
              </a:rPr>
              <a:t>https://www.tv4.se/artikel/3UJJ9a8PO63pTSjd6Ww1DN/allt-fler-unga-far-reklam-foer-nikotinprodukter-trots-nya-lagen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FI" sz="1200" b="1" kern="100" dirty="0">
              <a:latin typeface="Calibri" panose="020F0502020204030204" pitchFamily="34" charset="0"/>
              <a:ea typeface="Calibri" panose="020F0502020204030204" pitchFamily="34" charset="0"/>
              <a:cs typeface="Times New Roman" panose="02020603050405020304" pitchFamily="18" charset="0"/>
            </a:endParaRPr>
          </a:p>
          <a:p>
            <a:endParaRPr lang="sv-FI" dirty="0"/>
          </a:p>
        </p:txBody>
      </p:sp>
      <p:sp>
        <p:nvSpPr>
          <p:cNvPr id="4" name="Platshållare för bildnummer 3">
            <a:extLst>
              <a:ext uri="{FF2B5EF4-FFF2-40B4-BE49-F238E27FC236}">
                <a16:creationId xmlns:a16="http://schemas.microsoft.com/office/drawing/2014/main" id="{D29F22BA-0EB9-B520-9AEF-2201018A986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4ABE1-6E70-40A3-BE8C-C0B21CA8C0DF}" type="slidenum">
              <a:rPr kumimoji="0" lang="sv-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47284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FI" b="1" dirty="0"/>
              <a:t>Läs mer här: </a:t>
            </a:r>
            <a:r>
              <a:rPr lang="sv-FI" dirty="0"/>
              <a:t>https://nonsmoking.se/ny-forskning-unga-som-snusar-har-okad-risk-for-psykisk-ohalsa/</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4ABE1-6E70-40A3-BE8C-C0B21CA8C0DF}" type="slidenum">
              <a:rPr kumimoji="0" lang="sv-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930911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FI" b="1" dirty="0"/>
              <a:t>Läs mer här:</a:t>
            </a:r>
          </a:p>
          <a:p>
            <a:endParaRPr lang="sv-FI" b="1" dirty="0"/>
          </a:p>
          <a:p>
            <a:r>
              <a:rPr lang="sv-FI" b="0" dirty="0"/>
              <a:t>https://www.drugsmart.se/kunskap/alkohol</a:t>
            </a:r>
          </a:p>
          <a:p>
            <a:endParaRPr lang="sv-FI" b="0" dirty="0"/>
          </a:p>
          <a:p>
            <a:r>
              <a:rPr lang="sv-FI" b="0" dirty="0"/>
              <a:t>https://www.drugsmart.se/kunskap/cannabis</a:t>
            </a:r>
          </a:p>
          <a:p>
            <a:endParaRPr lang="sv-FI" b="0" dirty="0"/>
          </a:p>
          <a:p>
            <a:endParaRPr lang="sv-FI" b="0" dirty="0"/>
          </a:p>
        </p:txBody>
      </p:sp>
      <p:sp>
        <p:nvSpPr>
          <p:cNvPr id="4" name="Platshållare för bildnummer 3"/>
          <p:cNvSpPr>
            <a:spLocks noGrp="1"/>
          </p:cNvSpPr>
          <p:nvPr>
            <p:ph type="sldNum" sz="quarter" idx="5"/>
          </p:nvPr>
        </p:nvSpPr>
        <p:spPr/>
        <p:txBody>
          <a:bodyPr/>
          <a:lstStyle/>
          <a:p>
            <a:fld id="{8124ABE1-6E70-40A3-BE8C-C0B21CA8C0DF}" type="slidenum">
              <a:rPr lang="sv-FI" smtClean="0"/>
              <a:t>14</a:t>
            </a:fld>
            <a:endParaRPr lang="sv-FI"/>
          </a:p>
        </p:txBody>
      </p:sp>
    </p:spTree>
    <p:extLst>
      <p:ext uri="{BB962C8B-B14F-4D97-AF65-F5344CB8AC3E}">
        <p14:creationId xmlns:p14="http://schemas.microsoft.com/office/powerpoint/2010/main" val="125833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2311A6-53D3-F709-42E1-127AD91004B6}"/>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sv-FI"/>
          </a:p>
        </p:txBody>
      </p:sp>
      <p:sp>
        <p:nvSpPr>
          <p:cNvPr id="3" name="Underrubrik 2">
            <a:extLst>
              <a:ext uri="{FF2B5EF4-FFF2-40B4-BE49-F238E27FC236}">
                <a16:creationId xmlns:a16="http://schemas.microsoft.com/office/drawing/2014/main" id="{CE925E33-2FD5-9869-8E18-B9EBB403F3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FI"/>
          </a:p>
        </p:txBody>
      </p:sp>
      <p:sp>
        <p:nvSpPr>
          <p:cNvPr id="4" name="Platshållare för datum 3">
            <a:extLst>
              <a:ext uri="{FF2B5EF4-FFF2-40B4-BE49-F238E27FC236}">
                <a16:creationId xmlns:a16="http://schemas.microsoft.com/office/drawing/2014/main" id="{43072D9A-EE0B-7F36-A508-8510AB5289BA}"/>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5" name="Platshållare för sidfot 4">
            <a:extLst>
              <a:ext uri="{FF2B5EF4-FFF2-40B4-BE49-F238E27FC236}">
                <a16:creationId xmlns:a16="http://schemas.microsoft.com/office/drawing/2014/main" id="{E9A62B86-DF11-2DFE-9B30-6628C418351C}"/>
              </a:ext>
            </a:extLst>
          </p:cNvPr>
          <p:cNvSpPr>
            <a:spLocks noGrp="1"/>
          </p:cNvSpPr>
          <p:nvPr>
            <p:ph type="ftr" sz="quarter" idx="11"/>
          </p:nvPr>
        </p:nvSpPr>
        <p:spPr/>
        <p:txBody>
          <a:bodyPr/>
          <a:lstStyle/>
          <a:p>
            <a:endParaRPr lang="sv-FI"/>
          </a:p>
        </p:txBody>
      </p:sp>
      <p:sp>
        <p:nvSpPr>
          <p:cNvPr id="6" name="Platshållare för bildnummer 5">
            <a:extLst>
              <a:ext uri="{FF2B5EF4-FFF2-40B4-BE49-F238E27FC236}">
                <a16:creationId xmlns:a16="http://schemas.microsoft.com/office/drawing/2014/main" id="{4AC670BC-ED33-EBB7-1A16-908AB737A327}"/>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2570305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4EF0DC-8742-4DFA-BDE4-65A286CFDCF6}"/>
              </a:ext>
            </a:extLst>
          </p:cNvPr>
          <p:cNvSpPr>
            <a:spLocks noGrp="1"/>
          </p:cNvSpPr>
          <p:nvPr>
            <p:ph type="title"/>
          </p:nvPr>
        </p:nvSpPr>
        <p:spPr/>
        <p:txBody>
          <a:bodyPr/>
          <a:lstStyle/>
          <a:p>
            <a:r>
              <a:rPr lang="sv-SE"/>
              <a:t>Klicka här för att ändra mall för rubrikformat</a:t>
            </a:r>
            <a:endParaRPr lang="sv-FI"/>
          </a:p>
        </p:txBody>
      </p:sp>
      <p:sp>
        <p:nvSpPr>
          <p:cNvPr id="3" name="Platshållare för lodrät text 2">
            <a:extLst>
              <a:ext uri="{FF2B5EF4-FFF2-40B4-BE49-F238E27FC236}">
                <a16:creationId xmlns:a16="http://schemas.microsoft.com/office/drawing/2014/main" id="{54172E12-3107-30B6-EA50-046472D1F14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4" name="Platshållare för datum 3">
            <a:extLst>
              <a:ext uri="{FF2B5EF4-FFF2-40B4-BE49-F238E27FC236}">
                <a16:creationId xmlns:a16="http://schemas.microsoft.com/office/drawing/2014/main" id="{2B98F5B0-3EAF-BC47-D000-E326861F91FB}"/>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5" name="Platshållare för sidfot 4">
            <a:extLst>
              <a:ext uri="{FF2B5EF4-FFF2-40B4-BE49-F238E27FC236}">
                <a16:creationId xmlns:a16="http://schemas.microsoft.com/office/drawing/2014/main" id="{C52B2784-48D7-7AE0-FC52-8E22BE3B3839}"/>
              </a:ext>
            </a:extLst>
          </p:cNvPr>
          <p:cNvSpPr>
            <a:spLocks noGrp="1"/>
          </p:cNvSpPr>
          <p:nvPr>
            <p:ph type="ftr" sz="quarter" idx="11"/>
          </p:nvPr>
        </p:nvSpPr>
        <p:spPr/>
        <p:txBody>
          <a:bodyPr/>
          <a:lstStyle/>
          <a:p>
            <a:endParaRPr lang="sv-FI"/>
          </a:p>
        </p:txBody>
      </p:sp>
      <p:sp>
        <p:nvSpPr>
          <p:cNvPr id="6" name="Platshållare för bildnummer 5">
            <a:extLst>
              <a:ext uri="{FF2B5EF4-FFF2-40B4-BE49-F238E27FC236}">
                <a16:creationId xmlns:a16="http://schemas.microsoft.com/office/drawing/2014/main" id="{A208775B-723A-F1A0-5F98-A137C31E7C25}"/>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1331090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DFE545F-46A3-0BA3-3FB9-E44B2AEB6F2E}"/>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sv-FI"/>
          </a:p>
        </p:txBody>
      </p:sp>
      <p:sp>
        <p:nvSpPr>
          <p:cNvPr id="3" name="Platshållare för lodrät text 2">
            <a:extLst>
              <a:ext uri="{FF2B5EF4-FFF2-40B4-BE49-F238E27FC236}">
                <a16:creationId xmlns:a16="http://schemas.microsoft.com/office/drawing/2014/main" id="{047E7877-8315-512E-D660-8445DB01BFB7}"/>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4" name="Platshållare för datum 3">
            <a:extLst>
              <a:ext uri="{FF2B5EF4-FFF2-40B4-BE49-F238E27FC236}">
                <a16:creationId xmlns:a16="http://schemas.microsoft.com/office/drawing/2014/main" id="{417BB0BF-FB91-EE57-1528-C52A8E686F62}"/>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5" name="Platshållare för sidfot 4">
            <a:extLst>
              <a:ext uri="{FF2B5EF4-FFF2-40B4-BE49-F238E27FC236}">
                <a16:creationId xmlns:a16="http://schemas.microsoft.com/office/drawing/2014/main" id="{DCC35FE6-FADE-05F3-BF2F-179F2BBE7761}"/>
              </a:ext>
            </a:extLst>
          </p:cNvPr>
          <p:cNvSpPr>
            <a:spLocks noGrp="1"/>
          </p:cNvSpPr>
          <p:nvPr>
            <p:ph type="ftr" sz="quarter" idx="11"/>
          </p:nvPr>
        </p:nvSpPr>
        <p:spPr/>
        <p:txBody>
          <a:bodyPr/>
          <a:lstStyle/>
          <a:p>
            <a:endParaRPr lang="sv-FI"/>
          </a:p>
        </p:txBody>
      </p:sp>
      <p:sp>
        <p:nvSpPr>
          <p:cNvPr id="6" name="Platshållare för bildnummer 5">
            <a:extLst>
              <a:ext uri="{FF2B5EF4-FFF2-40B4-BE49-F238E27FC236}">
                <a16:creationId xmlns:a16="http://schemas.microsoft.com/office/drawing/2014/main" id="{D18621D0-3F8D-B448-6B1F-2573D5C2833E}"/>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1999266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3B16E5-96DF-8512-2366-685545F4C690}"/>
              </a:ext>
            </a:extLst>
          </p:cNvPr>
          <p:cNvSpPr>
            <a:spLocks noGrp="1"/>
          </p:cNvSpPr>
          <p:nvPr>
            <p:ph type="title"/>
          </p:nvPr>
        </p:nvSpPr>
        <p:spPr/>
        <p:txBody>
          <a:bodyPr/>
          <a:lstStyle/>
          <a:p>
            <a:r>
              <a:rPr lang="sv-SE"/>
              <a:t>Klicka här för att ändra mall för rubrikformat</a:t>
            </a:r>
            <a:endParaRPr lang="sv-FI"/>
          </a:p>
        </p:txBody>
      </p:sp>
      <p:sp>
        <p:nvSpPr>
          <p:cNvPr id="3" name="Platshållare för innehåll 2">
            <a:extLst>
              <a:ext uri="{FF2B5EF4-FFF2-40B4-BE49-F238E27FC236}">
                <a16:creationId xmlns:a16="http://schemas.microsoft.com/office/drawing/2014/main" id="{61AA3A17-4A07-E9F9-1C52-4808E615EA36}"/>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4" name="Platshållare för datum 3">
            <a:extLst>
              <a:ext uri="{FF2B5EF4-FFF2-40B4-BE49-F238E27FC236}">
                <a16:creationId xmlns:a16="http://schemas.microsoft.com/office/drawing/2014/main" id="{6865E0E7-69C6-E4ED-02FD-6E8E95842032}"/>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5" name="Platshållare för sidfot 4">
            <a:extLst>
              <a:ext uri="{FF2B5EF4-FFF2-40B4-BE49-F238E27FC236}">
                <a16:creationId xmlns:a16="http://schemas.microsoft.com/office/drawing/2014/main" id="{7A82E9FE-8E79-9E98-F9DF-CEF44BAB0C69}"/>
              </a:ext>
            </a:extLst>
          </p:cNvPr>
          <p:cNvSpPr>
            <a:spLocks noGrp="1"/>
          </p:cNvSpPr>
          <p:nvPr>
            <p:ph type="ftr" sz="quarter" idx="11"/>
          </p:nvPr>
        </p:nvSpPr>
        <p:spPr/>
        <p:txBody>
          <a:bodyPr/>
          <a:lstStyle/>
          <a:p>
            <a:endParaRPr lang="sv-FI"/>
          </a:p>
        </p:txBody>
      </p:sp>
      <p:sp>
        <p:nvSpPr>
          <p:cNvPr id="6" name="Platshållare för bildnummer 5">
            <a:extLst>
              <a:ext uri="{FF2B5EF4-FFF2-40B4-BE49-F238E27FC236}">
                <a16:creationId xmlns:a16="http://schemas.microsoft.com/office/drawing/2014/main" id="{C8ECF3C2-3E5F-6285-D866-E388353E9CD3}"/>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484973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0BF7B32-756B-607B-716F-E973BB5C94F4}"/>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sv-FI"/>
          </a:p>
        </p:txBody>
      </p:sp>
      <p:sp>
        <p:nvSpPr>
          <p:cNvPr id="3" name="Platshållare för text 2">
            <a:extLst>
              <a:ext uri="{FF2B5EF4-FFF2-40B4-BE49-F238E27FC236}">
                <a16:creationId xmlns:a16="http://schemas.microsoft.com/office/drawing/2014/main" id="{8DC747FC-E997-CAF2-415A-D799415D7C9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CE55091-0673-0A9C-B974-E7698FF0A2E9}"/>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5" name="Platshållare för sidfot 4">
            <a:extLst>
              <a:ext uri="{FF2B5EF4-FFF2-40B4-BE49-F238E27FC236}">
                <a16:creationId xmlns:a16="http://schemas.microsoft.com/office/drawing/2014/main" id="{EF16BFCC-90F8-CB91-860F-A0FFC2C314B1}"/>
              </a:ext>
            </a:extLst>
          </p:cNvPr>
          <p:cNvSpPr>
            <a:spLocks noGrp="1"/>
          </p:cNvSpPr>
          <p:nvPr>
            <p:ph type="ftr" sz="quarter" idx="11"/>
          </p:nvPr>
        </p:nvSpPr>
        <p:spPr/>
        <p:txBody>
          <a:bodyPr/>
          <a:lstStyle/>
          <a:p>
            <a:endParaRPr lang="sv-FI"/>
          </a:p>
        </p:txBody>
      </p:sp>
      <p:sp>
        <p:nvSpPr>
          <p:cNvPr id="6" name="Platshållare för bildnummer 5">
            <a:extLst>
              <a:ext uri="{FF2B5EF4-FFF2-40B4-BE49-F238E27FC236}">
                <a16:creationId xmlns:a16="http://schemas.microsoft.com/office/drawing/2014/main" id="{DF7B2EA4-5F12-0DC7-8021-C3CDAF33798E}"/>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551387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09A516-5FCE-CB1B-A4BB-D19A3758CAE1}"/>
              </a:ext>
            </a:extLst>
          </p:cNvPr>
          <p:cNvSpPr>
            <a:spLocks noGrp="1"/>
          </p:cNvSpPr>
          <p:nvPr>
            <p:ph type="title"/>
          </p:nvPr>
        </p:nvSpPr>
        <p:spPr/>
        <p:txBody>
          <a:bodyPr/>
          <a:lstStyle/>
          <a:p>
            <a:r>
              <a:rPr lang="sv-SE"/>
              <a:t>Klicka här för att ändra mall för rubrikformat</a:t>
            </a:r>
            <a:endParaRPr lang="sv-FI"/>
          </a:p>
        </p:txBody>
      </p:sp>
      <p:sp>
        <p:nvSpPr>
          <p:cNvPr id="3" name="Platshållare för innehåll 2">
            <a:extLst>
              <a:ext uri="{FF2B5EF4-FFF2-40B4-BE49-F238E27FC236}">
                <a16:creationId xmlns:a16="http://schemas.microsoft.com/office/drawing/2014/main" id="{E8B13F6B-7E4A-132A-FFC5-D5B6DE475FE2}"/>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4" name="Platshållare för innehåll 3">
            <a:extLst>
              <a:ext uri="{FF2B5EF4-FFF2-40B4-BE49-F238E27FC236}">
                <a16:creationId xmlns:a16="http://schemas.microsoft.com/office/drawing/2014/main" id="{6B7A882A-72F1-C4CB-6328-EE56D69DBC20}"/>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5" name="Platshållare för datum 4">
            <a:extLst>
              <a:ext uri="{FF2B5EF4-FFF2-40B4-BE49-F238E27FC236}">
                <a16:creationId xmlns:a16="http://schemas.microsoft.com/office/drawing/2014/main" id="{76E5A6B7-233E-7A5D-DBF3-1BBC1518FA8D}"/>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6" name="Platshållare för sidfot 5">
            <a:extLst>
              <a:ext uri="{FF2B5EF4-FFF2-40B4-BE49-F238E27FC236}">
                <a16:creationId xmlns:a16="http://schemas.microsoft.com/office/drawing/2014/main" id="{36B3AABB-5B80-E6CB-0C93-0344B55215C0}"/>
              </a:ext>
            </a:extLst>
          </p:cNvPr>
          <p:cNvSpPr>
            <a:spLocks noGrp="1"/>
          </p:cNvSpPr>
          <p:nvPr>
            <p:ph type="ftr" sz="quarter" idx="11"/>
          </p:nvPr>
        </p:nvSpPr>
        <p:spPr/>
        <p:txBody>
          <a:bodyPr/>
          <a:lstStyle/>
          <a:p>
            <a:endParaRPr lang="sv-FI"/>
          </a:p>
        </p:txBody>
      </p:sp>
      <p:sp>
        <p:nvSpPr>
          <p:cNvPr id="7" name="Platshållare för bildnummer 6">
            <a:extLst>
              <a:ext uri="{FF2B5EF4-FFF2-40B4-BE49-F238E27FC236}">
                <a16:creationId xmlns:a16="http://schemas.microsoft.com/office/drawing/2014/main" id="{7160CAA7-2F0C-2A02-8FBF-3F5E8642F9EC}"/>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510403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8BDA84C-B619-D5D4-35E4-2F60F8EE2C23}"/>
              </a:ext>
            </a:extLst>
          </p:cNvPr>
          <p:cNvSpPr>
            <a:spLocks noGrp="1"/>
          </p:cNvSpPr>
          <p:nvPr>
            <p:ph type="title"/>
          </p:nvPr>
        </p:nvSpPr>
        <p:spPr>
          <a:xfrm>
            <a:off x="839788" y="365125"/>
            <a:ext cx="10515600" cy="1325563"/>
          </a:xfrm>
        </p:spPr>
        <p:txBody>
          <a:bodyPr/>
          <a:lstStyle/>
          <a:p>
            <a:r>
              <a:rPr lang="sv-SE"/>
              <a:t>Klicka här för att ändra mall för rubrikformat</a:t>
            </a:r>
            <a:endParaRPr lang="sv-FI"/>
          </a:p>
        </p:txBody>
      </p:sp>
      <p:sp>
        <p:nvSpPr>
          <p:cNvPr id="3" name="Platshållare för text 2">
            <a:extLst>
              <a:ext uri="{FF2B5EF4-FFF2-40B4-BE49-F238E27FC236}">
                <a16:creationId xmlns:a16="http://schemas.microsoft.com/office/drawing/2014/main" id="{85E152D9-9DC8-0BAD-AC05-F0737E3DD7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93688B08-9D8A-01A8-2DDF-CC2CA8EE3005}"/>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5" name="Platshållare för text 4">
            <a:extLst>
              <a:ext uri="{FF2B5EF4-FFF2-40B4-BE49-F238E27FC236}">
                <a16:creationId xmlns:a16="http://schemas.microsoft.com/office/drawing/2014/main" id="{642B34FE-9408-5EC4-4C8B-C690E5B773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411E766C-AB70-50EF-CC69-F49DD62E40E5}"/>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7" name="Platshållare för datum 6">
            <a:extLst>
              <a:ext uri="{FF2B5EF4-FFF2-40B4-BE49-F238E27FC236}">
                <a16:creationId xmlns:a16="http://schemas.microsoft.com/office/drawing/2014/main" id="{5EFE6F96-DF79-53BA-F8D0-755C6042DB38}"/>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8" name="Platshållare för sidfot 7">
            <a:extLst>
              <a:ext uri="{FF2B5EF4-FFF2-40B4-BE49-F238E27FC236}">
                <a16:creationId xmlns:a16="http://schemas.microsoft.com/office/drawing/2014/main" id="{59A5A337-5696-AA6E-9D61-98F0492E9129}"/>
              </a:ext>
            </a:extLst>
          </p:cNvPr>
          <p:cNvSpPr>
            <a:spLocks noGrp="1"/>
          </p:cNvSpPr>
          <p:nvPr>
            <p:ph type="ftr" sz="quarter" idx="11"/>
          </p:nvPr>
        </p:nvSpPr>
        <p:spPr/>
        <p:txBody>
          <a:bodyPr/>
          <a:lstStyle/>
          <a:p>
            <a:endParaRPr lang="sv-FI"/>
          </a:p>
        </p:txBody>
      </p:sp>
      <p:sp>
        <p:nvSpPr>
          <p:cNvPr id="9" name="Platshållare för bildnummer 8">
            <a:extLst>
              <a:ext uri="{FF2B5EF4-FFF2-40B4-BE49-F238E27FC236}">
                <a16:creationId xmlns:a16="http://schemas.microsoft.com/office/drawing/2014/main" id="{205BE390-3EF4-1324-7032-301DE20C1C73}"/>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3378734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0293842-2B84-B680-36AE-4A90F3C49138}"/>
              </a:ext>
            </a:extLst>
          </p:cNvPr>
          <p:cNvSpPr>
            <a:spLocks noGrp="1"/>
          </p:cNvSpPr>
          <p:nvPr>
            <p:ph type="title"/>
          </p:nvPr>
        </p:nvSpPr>
        <p:spPr/>
        <p:txBody>
          <a:bodyPr/>
          <a:lstStyle/>
          <a:p>
            <a:r>
              <a:rPr lang="sv-SE"/>
              <a:t>Klicka här för att ändra mall för rubrikformat</a:t>
            </a:r>
            <a:endParaRPr lang="sv-FI"/>
          </a:p>
        </p:txBody>
      </p:sp>
      <p:sp>
        <p:nvSpPr>
          <p:cNvPr id="3" name="Platshållare för datum 2">
            <a:extLst>
              <a:ext uri="{FF2B5EF4-FFF2-40B4-BE49-F238E27FC236}">
                <a16:creationId xmlns:a16="http://schemas.microsoft.com/office/drawing/2014/main" id="{2E3DF765-A272-8BBE-58B3-2348E4921D04}"/>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4" name="Platshållare för sidfot 3">
            <a:extLst>
              <a:ext uri="{FF2B5EF4-FFF2-40B4-BE49-F238E27FC236}">
                <a16:creationId xmlns:a16="http://schemas.microsoft.com/office/drawing/2014/main" id="{A4FC51BC-6B85-FF07-EA29-CA81E31E40AD}"/>
              </a:ext>
            </a:extLst>
          </p:cNvPr>
          <p:cNvSpPr>
            <a:spLocks noGrp="1"/>
          </p:cNvSpPr>
          <p:nvPr>
            <p:ph type="ftr" sz="quarter" idx="11"/>
          </p:nvPr>
        </p:nvSpPr>
        <p:spPr/>
        <p:txBody>
          <a:bodyPr/>
          <a:lstStyle/>
          <a:p>
            <a:endParaRPr lang="sv-FI"/>
          </a:p>
        </p:txBody>
      </p:sp>
      <p:sp>
        <p:nvSpPr>
          <p:cNvPr id="5" name="Platshållare för bildnummer 4">
            <a:extLst>
              <a:ext uri="{FF2B5EF4-FFF2-40B4-BE49-F238E27FC236}">
                <a16:creationId xmlns:a16="http://schemas.microsoft.com/office/drawing/2014/main" id="{7B4AE91A-608F-0988-1EBD-53FDA4F2CD84}"/>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1340531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9DC3564-FBC1-2809-C0DC-5582916337CA}"/>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3" name="Platshållare för sidfot 2">
            <a:extLst>
              <a:ext uri="{FF2B5EF4-FFF2-40B4-BE49-F238E27FC236}">
                <a16:creationId xmlns:a16="http://schemas.microsoft.com/office/drawing/2014/main" id="{B06532CC-975E-F7A5-C596-9D27DFFB7FC6}"/>
              </a:ext>
            </a:extLst>
          </p:cNvPr>
          <p:cNvSpPr>
            <a:spLocks noGrp="1"/>
          </p:cNvSpPr>
          <p:nvPr>
            <p:ph type="ftr" sz="quarter" idx="11"/>
          </p:nvPr>
        </p:nvSpPr>
        <p:spPr/>
        <p:txBody>
          <a:bodyPr/>
          <a:lstStyle/>
          <a:p>
            <a:endParaRPr lang="sv-FI"/>
          </a:p>
        </p:txBody>
      </p:sp>
      <p:sp>
        <p:nvSpPr>
          <p:cNvPr id="4" name="Platshållare för bildnummer 3">
            <a:extLst>
              <a:ext uri="{FF2B5EF4-FFF2-40B4-BE49-F238E27FC236}">
                <a16:creationId xmlns:a16="http://schemas.microsoft.com/office/drawing/2014/main" id="{55988E0A-6473-7B24-D557-7B8670263B03}"/>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2208187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BADF84-4AAC-6967-4F89-4852B69DE4E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sv-FI"/>
          </a:p>
        </p:txBody>
      </p:sp>
      <p:sp>
        <p:nvSpPr>
          <p:cNvPr id="3" name="Platshållare för innehåll 2">
            <a:extLst>
              <a:ext uri="{FF2B5EF4-FFF2-40B4-BE49-F238E27FC236}">
                <a16:creationId xmlns:a16="http://schemas.microsoft.com/office/drawing/2014/main" id="{A0EC5102-9423-4243-F7AD-A27722A3C5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4" name="Platshållare för text 3">
            <a:extLst>
              <a:ext uri="{FF2B5EF4-FFF2-40B4-BE49-F238E27FC236}">
                <a16:creationId xmlns:a16="http://schemas.microsoft.com/office/drawing/2014/main" id="{707D04E4-F8B1-E053-A949-8BEB490C3B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D9087A95-7CFE-E2AE-D976-0B8AD666D22F}"/>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6" name="Platshållare för sidfot 5">
            <a:extLst>
              <a:ext uri="{FF2B5EF4-FFF2-40B4-BE49-F238E27FC236}">
                <a16:creationId xmlns:a16="http://schemas.microsoft.com/office/drawing/2014/main" id="{0C296ABB-072C-C789-8128-867C8C85AA27}"/>
              </a:ext>
            </a:extLst>
          </p:cNvPr>
          <p:cNvSpPr>
            <a:spLocks noGrp="1"/>
          </p:cNvSpPr>
          <p:nvPr>
            <p:ph type="ftr" sz="quarter" idx="11"/>
          </p:nvPr>
        </p:nvSpPr>
        <p:spPr/>
        <p:txBody>
          <a:bodyPr/>
          <a:lstStyle/>
          <a:p>
            <a:endParaRPr lang="sv-FI"/>
          </a:p>
        </p:txBody>
      </p:sp>
      <p:sp>
        <p:nvSpPr>
          <p:cNvPr id="7" name="Platshållare för bildnummer 6">
            <a:extLst>
              <a:ext uri="{FF2B5EF4-FFF2-40B4-BE49-F238E27FC236}">
                <a16:creationId xmlns:a16="http://schemas.microsoft.com/office/drawing/2014/main" id="{889B5404-D300-640F-93F7-BA2BD1B71D76}"/>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2876709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3F73DA-B777-49F3-7F59-44BC572A208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sv-FI"/>
          </a:p>
        </p:txBody>
      </p:sp>
      <p:sp>
        <p:nvSpPr>
          <p:cNvPr id="3" name="Platshållare för bild 2">
            <a:extLst>
              <a:ext uri="{FF2B5EF4-FFF2-40B4-BE49-F238E27FC236}">
                <a16:creationId xmlns:a16="http://schemas.microsoft.com/office/drawing/2014/main" id="{1C7535C0-955C-2535-40C0-722FC50C94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FI"/>
          </a:p>
        </p:txBody>
      </p:sp>
      <p:sp>
        <p:nvSpPr>
          <p:cNvPr id="4" name="Platshållare för text 3">
            <a:extLst>
              <a:ext uri="{FF2B5EF4-FFF2-40B4-BE49-F238E27FC236}">
                <a16:creationId xmlns:a16="http://schemas.microsoft.com/office/drawing/2014/main" id="{A5DA5024-C388-B0AF-59A6-EC5A2C0684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55D5287-3974-E1DC-35E2-28787275EE0F}"/>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6" name="Platshållare för sidfot 5">
            <a:extLst>
              <a:ext uri="{FF2B5EF4-FFF2-40B4-BE49-F238E27FC236}">
                <a16:creationId xmlns:a16="http://schemas.microsoft.com/office/drawing/2014/main" id="{418AF609-E125-3A62-BFF3-15E904907347}"/>
              </a:ext>
            </a:extLst>
          </p:cNvPr>
          <p:cNvSpPr>
            <a:spLocks noGrp="1"/>
          </p:cNvSpPr>
          <p:nvPr>
            <p:ph type="ftr" sz="quarter" idx="11"/>
          </p:nvPr>
        </p:nvSpPr>
        <p:spPr/>
        <p:txBody>
          <a:bodyPr/>
          <a:lstStyle/>
          <a:p>
            <a:endParaRPr lang="sv-FI"/>
          </a:p>
        </p:txBody>
      </p:sp>
      <p:sp>
        <p:nvSpPr>
          <p:cNvPr id="7" name="Platshållare för bildnummer 6">
            <a:extLst>
              <a:ext uri="{FF2B5EF4-FFF2-40B4-BE49-F238E27FC236}">
                <a16:creationId xmlns:a16="http://schemas.microsoft.com/office/drawing/2014/main" id="{71E8A35C-3AF4-263C-CD64-052652930FF3}"/>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550125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842DFBDA-DCAB-B8F7-806A-3BFC6E3ECB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sv-FI"/>
          </a:p>
        </p:txBody>
      </p:sp>
      <p:sp>
        <p:nvSpPr>
          <p:cNvPr id="3" name="Platshållare för text 2">
            <a:extLst>
              <a:ext uri="{FF2B5EF4-FFF2-40B4-BE49-F238E27FC236}">
                <a16:creationId xmlns:a16="http://schemas.microsoft.com/office/drawing/2014/main" id="{D6C7E441-1F5F-3CEF-3472-F6451AEA5C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4" name="Platshållare för datum 3">
            <a:extLst>
              <a:ext uri="{FF2B5EF4-FFF2-40B4-BE49-F238E27FC236}">
                <a16:creationId xmlns:a16="http://schemas.microsoft.com/office/drawing/2014/main" id="{FE22D5C6-EFE8-7171-5DAA-41C4010F2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A77A73D-B841-48CA-9EE6-CCD52E159224}" type="datetimeFigureOut">
              <a:rPr lang="sv-FI" smtClean="0"/>
              <a:t>11-08-2026</a:t>
            </a:fld>
            <a:endParaRPr lang="sv-FI"/>
          </a:p>
        </p:txBody>
      </p:sp>
      <p:sp>
        <p:nvSpPr>
          <p:cNvPr id="5" name="Platshållare för sidfot 4">
            <a:extLst>
              <a:ext uri="{FF2B5EF4-FFF2-40B4-BE49-F238E27FC236}">
                <a16:creationId xmlns:a16="http://schemas.microsoft.com/office/drawing/2014/main" id="{BDE3EC7F-3F90-AA95-9364-8ADB681B8A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FI"/>
          </a:p>
        </p:txBody>
      </p:sp>
      <p:sp>
        <p:nvSpPr>
          <p:cNvPr id="6" name="Platshållare för bildnummer 5">
            <a:extLst>
              <a:ext uri="{FF2B5EF4-FFF2-40B4-BE49-F238E27FC236}">
                <a16:creationId xmlns:a16="http://schemas.microsoft.com/office/drawing/2014/main" id="{2EFAE117-815B-0D3F-3BFC-0A6432C3B7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548C15C-65BC-4AA5-B366-1DFFDB007D6F}" type="slidenum">
              <a:rPr lang="sv-FI" smtClean="0"/>
              <a:t>‹#›</a:t>
            </a:fld>
            <a:endParaRPr lang="sv-FI"/>
          </a:p>
        </p:txBody>
      </p:sp>
    </p:spTree>
    <p:extLst>
      <p:ext uri="{BB962C8B-B14F-4D97-AF65-F5344CB8AC3E}">
        <p14:creationId xmlns:p14="http://schemas.microsoft.com/office/powerpoint/2010/main" val="17596278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https://assets.tobaccofreekids.org/content/what_we_do/industry_watch/social-media-marketing-tactics/2023_12_08_SponsoredByBigTobacco.pdf"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https://nonsmoking.se/ny-forskning-unga-som-snusar-har-okad-risk-for-psykisk-ohalsa/"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https://www.drugsmart.se/kunskap/alkohol"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https://forallaunga.se/cannabis/"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https://www.hjarnfonden.se/2020/01/tonarshjarnan-mer-kansla-an-fornuft/"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s://www.ruokavirasto.fi/sv/livsmedel3/instruktioner-for-konsumenter/sakra-satt-att-anvanda-livsmedel/energidrycker/ofta-fragat-om-energidrycker/" TargetMode="External"/><Relationship Id="rId4" Type="http://schemas.openxmlformats.org/officeDocument/2006/relationships/hyperlink" Target="https://yle.fi/a/7-10065817"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https://valtioneuvosto.fi/-/1271139/nikotiinipussien-myyntia-ja-markkinointia-saannellaan-jatkossa-tiukemmin?languageId=sv_S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https://valtioneuvosto.fi/-/1271139/nikotiinipussien-myyntia-ja-markkinointia-saannellaan-jatkossa-tiukemmin?languageId=sv_SE"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707A1-802A-A88C-9B1E-DF5609E7F2D6}"/>
            </a:ext>
          </a:extLst>
        </p:cNvPr>
        <p:cNvGrpSpPr/>
        <p:nvPr/>
      </p:nvGrpSpPr>
      <p:grpSpPr>
        <a:xfrm>
          <a:off x="0" y="0"/>
          <a:ext cx="0" cy="0"/>
          <a:chOff x="0" y="0"/>
          <a:chExt cx="0" cy="0"/>
        </a:xfrm>
      </p:grpSpPr>
      <p:sp>
        <p:nvSpPr>
          <p:cNvPr id="8" name="textruta 7">
            <a:extLst>
              <a:ext uri="{FF2B5EF4-FFF2-40B4-BE49-F238E27FC236}">
                <a16:creationId xmlns:a16="http://schemas.microsoft.com/office/drawing/2014/main" id="{CAE332DA-DCF4-ED75-D368-B661F1261322}"/>
              </a:ext>
            </a:extLst>
          </p:cNvPr>
          <p:cNvSpPr txBox="1"/>
          <p:nvPr/>
        </p:nvSpPr>
        <p:spPr>
          <a:xfrm>
            <a:off x="3189514" y="4181051"/>
            <a:ext cx="5519057" cy="1057579"/>
          </a:xfrm>
          <a:prstGeom prst="rect">
            <a:avLst/>
          </a:prstGeom>
          <a:solidFill>
            <a:schemeClr val="bg1"/>
          </a:solidFill>
          <a:ln>
            <a:solidFill>
              <a:schemeClr val="bg1"/>
            </a:solidFill>
          </a:ln>
        </p:spPr>
        <p:txBody>
          <a:bodyPr wrap="square" rtlCol="0">
            <a:spAutoFit/>
          </a:bodyPr>
          <a:lstStyle/>
          <a:p>
            <a:endParaRPr lang="sv-FI" dirty="0"/>
          </a:p>
        </p:txBody>
      </p:sp>
      <p:sp>
        <p:nvSpPr>
          <p:cNvPr id="2" name="Rubrik 1">
            <a:extLst>
              <a:ext uri="{FF2B5EF4-FFF2-40B4-BE49-F238E27FC236}">
                <a16:creationId xmlns:a16="http://schemas.microsoft.com/office/drawing/2014/main" id="{E9C79547-CBF0-5A13-61E1-A2723FA5A0D1}"/>
              </a:ext>
            </a:extLst>
          </p:cNvPr>
          <p:cNvSpPr>
            <a:spLocks noGrp="1"/>
          </p:cNvSpPr>
          <p:nvPr>
            <p:ph type="ctrTitle"/>
          </p:nvPr>
        </p:nvSpPr>
        <p:spPr/>
        <p:txBody>
          <a:bodyPr/>
          <a:lstStyle/>
          <a:p>
            <a:endParaRPr lang="sv-FI"/>
          </a:p>
        </p:txBody>
      </p:sp>
      <p:sp>
        <p:nvSpPr>
          <p:cNvPr id="3" name="Underrubrik 2">
            <a:extLst>
              <a:ext uri="{FF2B5EF4-FFF2-40B4-BE49-F238E27FC236}">
                <a16:creationId xmlns:a16="http://schemas.microsoft.com/office/drawing/2014/main" id="{64F25C7C-0459-35B2-1333-A1AEB59B936C}"/>
              </a:ext>
            </a:extLst>
          </p:cNvPr>
          <p:cNvSpPr>
            <a:spLocks noGrp="1"/>
          </p:cNvSpPr>
          <p:nvPr>
            <p:ph type="subTitle" idx="1"/>
          </p:nvPr>
        </p:nvSpPr>
        <p:spPr/>
        <p:txBody>
          <a:bodyPr/>
          <a:lstStyle/>
          <a:p>
            <a:endParaRPr lang="sv-FI"/>
          </a:p>
        </p:txBody>
      </p:sp>
      <p:sp>
        <p:nvSpPr>
          <p:cNvPr id="7" name="textruta 6">
            <a:extLst>
              <a:ext uri="{FF2B5EF4-FFF2-40B4-BE49-F238E27FC236}">
                <a16:creationId xmlns:a16="http://schemas.microsoft.com/office/drawing/2014/main" id="{B31C0386-84E0-012E-7DA9-F8543CD32052}"/>
              </a:ext>
            </a:extLst>
          </p:cNvPr>
          <p:cNvSpPr txBox="1"/>
          <p:nvPr/>
        </p:nvSpPr>
        <p:spPr>
          <a:xfrm>
            <a:off x="2721802" y="2592185"/>
            <a:ext cx="6318503" cy="1572132"/>
          </a:xfrm>
          <a:prstGeom prst="rect">
            <a:avLst/>
          </a:prstGeom>
          <a:solidFill>
            <a:schemeClr val="bg1"/>
          </a:solidFill>
        </p:spPr>
        <p:txBody>
          <a:bodyPr wrap="square" rtlCol="0">
            <a:spAutoFit/>
          </a:bodyPr>
          <a:lstStyle/>
          <a:p>
            <a:endParaRPr lang="sv-FI"/>
          </a:p>
        </p:txBody>
      </p:sp>
      <p:sp>
        <p:nvSpPr>
          <p:cNvPr id="9" name="textruta 8">
            <a:extLst>
              <a:ext uri="{FF2B5EF4-FFF2-40B4-BE49-F238E27FC236}">
                <a16:creationId xmlns:a16="http://schemas.microsoft.com/office/drawing/2014/main" id="{AE65A9E4-B13F-9B4A-0AA9-025EF3EB86AB}"/>
              </a:ext>
            </a:extLst>
          </p:cNvPr>
          <p:cNvSpPr txBox="1"/>
          <p:nvPr/>
        </p:nvSpPr>
        <p:spPr>
          <a:xfrm>
            <a:off x="3680349" y="4304267"/>
            <a:ext cx="5028222" cy="808711"/>
          </a:xfrm>
          <a:prstGeom prst="rect">
            <a:avLst/>
          </a:prstGeom>
          <a:solidFill>
            <a:schemeClr val="bg1"/>
          </a:solidFill>
        </p:spPr>
        <p:txBody>
          <a:bodyPr wrap="square" rtlCol="0">
            <a:spAutoFit/>
          </a:bodyPr>
          <a:lstStyle/>
          <a:p>
            <a:endParaRPr lang="sv-FI" dirty="0"/>
          </a:p>
        </p:txBody>
      </p:sp>
      <p:sp>
        <p:nvSpPr>
          <p:cNvPr id="6" name="textruta 5">
            <a:extLst>
              <a:ext uri="{FF2B5EF4-FFF2-40B4-BE49-F238E27FC236}">
                <a16:creationId xmlns:a16="http://schemas.microsoft.com/office/drawing/2014/main" id="{3AAC3FE4-E835-D6F0-6A7C-1757CCCB3DB6}"/>
              </a:ext>
            </a:extLst>
          </p:cNvPr>
          <p:cNvSpPr txBox="1"/>
          <p:nvPr/>
        </p:nvSpPr>
        <p:spPr>
          <a:xfrm>
            <a:off x="3186634" y="4441267"/>
            <a:ext cx="5961007" cy="1538883"/>
          </a:xfrm>
          <a:prstGeom prst="rect">
            <a:avLst/>
          </a:prstGeom>
          <a:solidFill>
            <a:schemeClr val="bg1"/>
          </a:solidFill>
        </p:spPr>
        <p:txBody>
          <a:bodyPr wrap="square" lIns="91440" tIns="45720" rIns="91440" bIns="45720" rtlCol="0" anchor="t">
            <a:spAutoFit/>
          </a:bodyPr>
          <a:lstStyle/>
          <a:p>
            <a:pPr algn="ctr"/>
            <a:r>
              <a:rPr lang="sv-FI" sz="5400" dirty="0">
                <a:solidFill>
                  <a:srgbClr val="D04B06"/>
                </a:solidFill>
                <a:latin typeface="Poppins"/>
                <a:ea typeface="MingLiU_HKSCS"/>
                <a:cs typeface="Poppins"/>
              </a:rPr>
              <a:t>Rusmedel</a:t>
            </a:r>
          </a:p>
          <a:p>
            <a:pPr algn="ctr"/>
            <a:r>
              <a:rPr lang="sv-FI" sz="4000" dirty="0">
                <a:solidFill>
                  <a:srgbClr val="D04B06"/>
                </a:solidFill>
                <a:latin typeface="Poppins"/>
                <a:ea typeface="MingLiU_HKSCS"/>
                <a:cs typeface="Poppins"/>
              </a:rPr>
              <a:t>Högstadiet</a:t>
            </a:r>
          </a:p>
        </p:txBody>
      </p:sp>
      <p:pic>
        <p:nvPicPr>
          <p:cNvPr id="11" name="Bildobjekt 10" descr="En bild som visar Grafik, Teckensnitt, logotyp, symbol&#10;&#10;AI-genererat innehåll kan vara felaktigt.">
            <a:extLst>
              <a:ext uri="{FF2B5EF4-FFF2-40B4-BE49-F238E27FC236}">
                <a16:creationId xmlns:a16="http://schemas.microsoft.com/office/drawing/2014/main" id="{E103A6D7-3380-871C-69D3-3CAF41A40D0E}"/>
              </a:ext>
            </a:extLst>
          </p:cNvPr>
          <p:cNvPicPr>
            <a:picLocks noChangeAspect="1"/>
          </p:cNvPicPr>
          <p:nvPr/>
        </p:nvPicPr>
        <p:blipFill>
          <a:blip r:embed="rId3"/>
          <a:stretch>
            <a:fillRect/>
          </a:stretch>
        </p:blipFill>
        <p:spPr>
          <a:xfrm>
            <a:off x="2577352" y="1842327"/>
            <a:ext cx="7227795" cy="2579435"/>
          </a:xfrm>
          <a:prstGeom prst="rect">
            <a:avLst/>
          </a:prstGeom>
        </p:spPr>
      </p:pic>
      <p:pic>
        <p:nvPicPr>
          <p:cNvPr id="13" name="Bildobjekt 12" descr="En bild som visar linje, Färggrann, Grafik, skärmbild&#10;&#10;AI-genererat innehåll kan vara felaktigt.">
            <a:extLst>
              <a:ext uri="{FF2B5EF4-FFF2-40B4-BE49-F238E27FC236}">
                <a16:creationId xmlns:a16="http://schemas.microsoft.com/office/drawing/2014/main" id="{2C56099E-BC84-5C59-30EF-4B5C0C0E4265}"/>
              </a:ext>
            </a:extLst>
          </p:cNvPr>
          <p:cNvPicPr>
            <a:picLocks noChangeAspect="1"/>
          </p:cNvPicPr>
          <p:nvPr/>
        </p:nvPicPr>
        <p:blipFill>
          <a:blip r:embed="rId4"/>
          <a:stretch>
            <a:fillRect/>
          </a:stretch>
        </p:blipFill>
        <p:spPr>
          <a:xfrm rot="10800000">
            <a:off x="-176773" y="28575"/>
            <a:ext cx="1362075" cy="6800850"/>
          </a:xfrm>
          <a:prstGeom prst="rect">
            <a:avLst/>
          </a:prstGeom>
        </p:spPr>
      </p:pic>
      <p:pic>
        <p:nvPicPr>
          <p:cNvPr id="14" name="Bildobjekt 13" descr="En bild som visar linje, Färggrann, Grafik, skärmbild&#10;&#10;AI-genererat innehåll kan vara felaktigt.">
            <a:extLst>
              <a:ext uri="{FF2B5EF4-FFF2-40B4-BE49-F238E27FC236}">
                <a16:creationId xmlns:a16="http://schemas.microsoft.com/office/drawing/2014/main" id="{8B9ECB8D-D4C2-770C-DA30-AD449C743B75}"/>
              </a:ext>
            </a:extLst>
          </p:cNvPr>
          <p:cNvPicPr>
            <a:picLocks noChangeAspect="1"/>
          </p:cNvPicPr>
          <p:nvPr/>
        </p:nvPicPr>
        <p:blipFill>
          <a:blip r:embed="rId4"/>
          <a:stretch>
            <a:fillRect/>
          </a:stretch>
        </p:blipFill>
        <p:spPr>
          <a:xfrm>
            <a:off x="10939462" y="-16249"/>
            <a:ext cx="1362075" cy="6800850"/>
          </a:xfrm>
          <a:prstGeom prst="rect">
            <a:avLst/>
          </a:prstGeom>
        </p:spPr>
      </p:pic>
    </p:spTree>
    <p:extLst>
      <p:ext uri="{BB962C8B-B14F-4D97-AF65-F5344CB8AC3E}">
        <p14:creationId xmlns:p14="http://schemas.microsoft.com/office/powerpoint/2010/main" val="1459768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04144-7F62-D21B-39A9-526EA464BBC5}"/>
            </a:ext>
          </a:extLst>
        </p:cNvPr>
        <p:cNvGrpSpPr/>
        <p:nvPr/>
      </p:nvGrpSpPr>
      <p:grpSpPr>
        <a:xfrm>
          <a:off x="0" y="0"/>
          <a:ext cx="0" cy="0"/>
          <a:chOff x="0" y="0"/>
          <a:chExt cx="0" cy="0"/>
        </a:xfrm>
      </p:grpSpPr>
      <p:pic>
        <p:nvPicPr>
          <p:cNvPr id="5" name="Bildobjekt 4">
            <a:extLst>
              <a:ext uri="{FF2B5EF4-FFF2-40B4-BE49-F238E27FC236}">
                <a16:creationId xmlns:a16="http://schemas.microsoft.com/office/drawing/2014/main" id="{6E6BDE0F-EECE-18D5-6434-6310C4F20D58}"/>
              </a:ext>
            </a:extLst>
          </p:cNvPr>
          <p:cNvPicPr>
            <a:picLocks noChangeAspect="1"/>
          </p:cNvPicPr>
          <p:nvPr/>
        </p:nvPicPr>
        <p:blipFill>
          <a:blip r:embed="rId3"/>
          <a:stretch>
            <a:fillRect/>
          </a:stretch>
        </p:blipFill>
        <p:spPr>
          <a:xfrm>
            <a:off x="0" y="0"/>
            <a:ext cx="12180864" cy="6852498"/>
          </a:xfrm>
          <a:prstGeom prst="rect">
            <a:avLst/>
          </a:prstGeom>
        </p:spPr>
      </p:pic>
      <p:sp>
        <p:nvSpPr>
          <p:cNvPr id="6" name="textruta 5">
            <a:extLst>
              <a:ext uri="{FF2B5EF4-FFF2-40B4-BE49-F238E27FC236}">
                <a16:creationId xmlns:a16="http://schemas.microsoft.com/office/drawing/2014/main" id="{3213925C-446A-BA1B-CD10-D5A89C50B9E0}"/>
              </a:ext>
            </a:extLst>
          </p:cNvPr>
          <p:cNvSpPr txBox="1"/>
          <p:nvPr/>
        </p:nvSpPr>
        <p:spPr>
          <a:xfrm>
            <a:off x="850114" y="1827989"/>
            <a:ext cx="10480636" cy="4262705"/>
          </a:xfrm>
          <a:prstGeom prst="rect">
            <a:avLst/>
          </a:prstGeom>
          <a:noFill/>
        </p:spPr>
        <p:txBody>
          <a:bodyPr wrap="square" lIns="91440" tIns="45720" rIns="91440" bIns="45720" rtlCol="0" anchor="t">
            <a:spAutoFit/>
          </a:bodyPr>
          <a:lstStyle>
            <a:defPPr>
              <a:defRPr lang="sv-FI"/>
            </a:defPPr>
            <a:lvl1pPr algn="ctr">
              <a:defRPr sz="4000"/>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33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Tobaksindustrin har fört en massiv och </a:t>
            </a:r>
            <a:endParaRPr lang="sv-FI" sz="33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33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målinriktad kampanj på sociala medier. </a:t>
            </a:r>
            <a:endParaRPr lang="sv-FI" sz="33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FI" sz="33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3300" b="0" i="0" u="none" strike="noStrike" kern="1200" cap="none" spc="0" normalizeH="0" baseline="0" noProof="0" dirty="0">
                <a:ln>
                  <a:noFill/>
                </a:ln>
                <a:solidFill>
                  <a:prstClr val="black"/>
                </a:solidFill>
                <a:effectLst/>
                <a:uLnTx/>
                <a:uFillTx/>
                <a:latin typeface="Poppins"/>
                <a:ea typeface="Open sans"/>
                <a:cs typeface="Poppins"/>
              </a:rPr>
              <a:t>Man har använt sig av kända </a:t>
            </a:r>
            <a:r>
              <a:rPr kumimoji="0" lang="sv-FI" sz="3300" b="0" i="0" u="none" strike="noStrike" kern="1200" cap="none" spc="0" normalizeH="0" baseline="0" noProof="0" err="1">
                <a:ln>
                  <a:noFill/>
                </a:ln>
                <a:solidFill>
                  <a:prstClr val="black"/>
                </a:solidFill>
                <a:effectLst/>
                <a:uLnTx/>
                <a:uFillTx/>
                <a:latin typeface="Poppins"/>
                <a:ea typeface="Open sans"/>
                <a:cs typeface="Poppins"/>
              </a:rPr>
              <a:t>influencers</a:t>
            </a:r>
            <a:r>
              <a:rPr kumimoji="0" lang="sv-FI" sz="3300" b="0" i="0" u="none" strike="noStrike" kern="1200" cap="none" spc="0" normalizeH="0" baseline="0" noProof="0" dirty="0">
                <a:ln>
                  <a:noFill/>
                </a:ln>
                <a:solidFill>
                  <a:prstClr val="black"/>
                </a:solidFill>
                <a:effectLst/>
                <a:uLnTx/>
                <a:uFillTx/>
                <a:latin typeface="Poppins"/>
                <a:ea typeface="Open sans"/>
                <a:cs typeface="Poppins"/>
              </a:rPr>
              <a:t> och andra samarbeten som har fått nya nikotinprodukter att framstå som en del av den populära ungdomskulturen.</a:t>
            </a:r>
            <a:endParaRPr lang="sv-FI" sz="3300" b="0" i="0" u="none" strike="noStrike" kern="1200" cap="none" spc="0" normalizeH="0" baseline="0" noProof="0" dirty="0">
              <a:ln>
                <a:noFill/>
              </a:ln>
              <a:solidFill>
                <a:prstClr val="black"/>
              </a:solidFill>
              <a:effectLst/>
              <a:uLnTx/>
              <a:uFillTx/>
              <a:latin typeface="Poppins"/>
              <a:ea typeface="Open sans"/>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FI" sz="4000" b="0" i="0" u="none" strike="noStrike" kern="1200" cap="none" spc="0" normalizeH="0" baseline="0" noProof="0" dirty="0">
              <a:ln>
                <a:noFill/>
              </a:ln>
              <a:solidFill>
                <a:prstClr val="black"/>
              </a:solidFill>
              <a:effectLst/>
              <a:uLnTx/>
              <a:uFillTx/>
              <a:latin typeface="Poppins"/>
              <a:cs typeface="Poppins"/>
            </a:endParaRPr>
          </a:p>
        </p:txBody>
      </p:sp>
      <p:sp>
        <p:nvSpPr>
          <p:cNvPr id="4" name="textruta 3">
            <a:extLst>
              <a:ext uri="{FF2B5EF4-FFF2-40B4-BE49-F238E27FC236}">
                <a16:creationId xmlns:a16="http://schemas.microsoft.com/office/drawing/2014/main" id="{B5402181-0468-1F0D-7AE3-5EB43BBC4599}"/>
              </a:ext>
            </a:extLst>
          </p:cNvPr>
          <p:cNvSpPr txBox="1"/>
          <p:nvPr/>
        </p:nvSpPr>
        <p:spPr>
          <a:xfrm>
            <a:off x="9263743" y="5497286"/>
            <a:ext cx="206700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800" b="0" i="0" u="none" strike="noStrike" kern="1200" cap="none" spc="0" normalizeH="0" baseline="0" noProof="0" dirty="0">
                <a:ln>
                  <a:noFill/>
                </a:ln>
                <a:solidFill>
                  <a:prstClr val="black"/>
                </a:solidFill>
                <a:effectLst/>
                <a:uLnTx/>
                <a:uFillTx/>
                <a:latin typeface="Aptos" panose="02110004020202020204"/>
                <a:ea typeface="+mn-ea"/>
                <a:cs typeface="+mn-cs"/>
                <a:hlinkClick r:id="rId4"/>
              </a:rPr>
              <a:t>Läs mer här</a:t>
            </a:r>
            <a:endParaRPr kumimoji="0" lang="sv-FI"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2" name="Bildobjekt 1" descr="En bild som visar Grafik, Teckensnitt, logotyp, symbol&#10;&#10;AI-genererat innehåll kan vara felaktigt.">
            <a:extLst>
              <a:ext uri="{FF2B5EF4-FFF2-40B4-BE49-F238E27FC236}">
                <a16:creationId xmlns:a16="http://schemas.microsoft.com/office/drawing/2014/main" id="{87F444D3-4558-C914-D8DC-61088E82CA93}"/>
              </a:ext>
            </a:extLst>
          </p:cNvPr>
          <p:cNvPicPr>
            <a:picLocks noChangeAspect="1"/>
          </p:cNvPicPr>
          <p:nvPr/>
        </p:nvPicPr>
        <p:blipFill>
          <a:blip r:embed="rId5"/>
          <a:stretch>
            <a:fillRect/>
          </a:stretch>
        </p:blipFill>
        <p:spPr>
          <a:xfrm>
            <a:off x="9132793" y="889826"/>
            <a:ext cx="2196355" cy="820112"/>
          </a:xfrm>
          <a:prstGeom prst="rect">
            <a:avLst/>
          </a:prstGeom>
        </p:spPr>
      </p:pic>
    </p:spTree>
    <p:extLst>
      <p:ext uri="{BB962C8B-B14F-4D97-AF65-F5344CB8AC3E}">
        <p14:creationId xmlns:p14="http://schemas.microsoft.com/office/powerpoint/2010/main" val="3939886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D6537A5C-C840-24B5-A9D8-18DB8F47B9DE}"/>
              </a:ext>
            </a:extLst>
          </p:cNvPr>
          <p:cNvSpPr txBox="1"/>
          <p:nvPr/>
        </p:nvSpPr>
        <p:spPr>
          <a:xfrm>
            <a:off x="2227531" y="1327542"/>
            <a:ext cx="9343570" cy="415498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Påstående 5:</a:t>
            </a:r>
            <a:endParaRPr lang="sv-FI"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FI"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Nikotin försämrar minnet, </a:t>
            </a:r>
            <a:endParaRPr lang="sv-FI"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inlärningen, koncentrationen </a:t>
            </a:r>
            <a:endParaRPr lang="sv-FI"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och den psykiska hälsan</a:t>
            </a:r>
            <a:endParaRPr lang="sv-FI"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FI" sz="4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ruta 4">
            <a:extLst>
              <a:ext uri="{FF2B5EF4-FFF2-40B4-BE49-F238E27FC236}">
                <a16:creationId xmlns:a16="http://schemas.microsoft.com/office/drawing/2014/main" id="{FCEB7F47-0D72-5831-FA3D-A8CC3102A274}"/>
              </a:ext>
            </a:extLst>
          </p:cNvPr>
          <p:cNvSpPr txBox="1"/>
          <p:nvPr/>
        </p:nvSpPr>
        <p:spPr>
          <a:xfrm>
            <a:off x="5751515" y="5154599"/>
            <a:ext cx="4049486" cy="101566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6000" b="0" i="0" u="none" strike="noStrike" kern="1200" cap="none" spc="0" normalizeH="0" baseline="0" noProof="0" dirty="0">
                <a:ln>
                  <a:noFill/>
                </a:ln>
                <a:solidFill>
                  <a:srgbClr val="196B24">
                    <a:lumMod val="60000"/>
                    <a:lumOff val="40000"/>
                  </a:srgbClr>
                </a:solidFill>
                <a:effectLst/>
                <a:uLnTx/>
                <a:uFillTx/>
                <a:latin typeface="Poppins"/>
                <a:cs typeface="Poppins"/>
              </a:rPr>
              <a:t>SANT</a:t>
            </a:r>
            <a:endParaRPr lang="sv-FI" sz="6000" b="0" i="0" u="none" strike="noStrike" kern="1200" cap="none" spc="0" normalizeH="0" baseline="0" noProof="0" dirty="0">
              <a:ln>
                <a:noFill/>
              </a:ln>
              <a:solidFill>
                <a:srgbClr val="196B24">
                  <a:lumMod val="60000"/>
                  <a:lumOff val="40000"/>
                </a:srgbClr>
              </a:solidFill>
              <a:effectLst/>
              <a:uLnTx/>
              <a:uFillTx/>
              <a:latin typeface="Poppins"/>
              <a:cs typeface="Poppins"/>
            </a:endParaRPr>
          </a:p>
        </p:txBody>
      </p:sp>
      <p:pic>
        <p:nvPicPr>
          <p:cNvPr id="6" name="Bildobjekt 5" descr="En bild som visar linje, Färggrann, Grafik, skärmbild&#10;&#10;AI-genererat innehåll kan vara felaktigt.">
            <a:extLst>
              <a:ext uri="{FF2B5EF4-FFF2-40B4-BE49-F238E27FC236}">
                <a16:creationId xmlns:a16="http://schemas.microsoft.com/office/drawing/2014/main" id="{A6BF6832-24B9-4DB8-3827-B6486FE20111}"/>
              </a:ext>
            </a:extLst>
          </p:cNvPr>
          <p:cNvPicPr>
            <a:picLocks noChangeAspect="1"/>
          </p:cNvPicPr>
          <p:nvPr/>
        </p:nvPicPr>
        <p:blipFill>
          <a:blip r:embed="rId2"/>
          <a:stretch>
            <a:fillRect/>
          </a:stretch>
        </p:blipFill>
        <p:spPr>
          <a:xfrm rot="10800000">
            <a:off x="-98332" y="28575"/>
            <a:ext cx="1362075" cy="6800850"/>
          </a:xfrm>
          <a:prstGeom prst="rect">
            <a:avLst/>
          </a:prstGeom>
        </p:spPr>
      </p:pic>
    </p:spTree>
    <p:extLst>
      <p:ext uri="{BB962C8B-B14F-4D97-AF65-F5344CB8AC3E}">
        <p14:creationId xmlns:p14="http://schemas.microsoft.com/office/powerpoint/2010/main" val="2159996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BFAB4008-3A5E-9A97-1653-6BA007AC179B}"/>
              </a:ext>
            </a:extLst>
          </p:cNvPr>
          <p:cNvPicPr>
            <a:picLocks noChangeAspect="1"/>
          </p:cNvPicPr>
          <p:nvPr/>
        </p:nvPicPr>
        <p:blipFill>
          <a:blip r:embed="rId3"/>
          <a:stretch>
            <a:fillRect/>
          </a:stretch>
        </p:blipFill>
        <p:spPr>
          <a:xfrm>
            <a:off x="0" y="0"/>
            <a:ext cx="12192000" cy="7062173"/>
          </a:xfrm>
          <a:prstGeom prst="rect">
            <a:avLst/>
          </a:prstGeom>
        </p:spPr>
      </p:pic>
      <p:sp>
        <p:nvSpPr>
          <p:cNvPr id="7" name="textruta 6">
            <a:extLst>
              <a:ext uri="{FF2B5EF4-FFF2-40B4-BE49-F238E27FC236}">
                <a16:creationId xmlns:a16="http://schemas.microsoft.com/office/drawing/2014/main" id="{B1CE966B-E72F-4325-B4DD-90C7BDC2AA84}"/>
              </a:ext>
            </a:extLst>
          </p:cNvPr>
          <p:cNvSpPr txBox="1"/>
          <p:nvPr/>
        </p:nvSpPr>
        <p:spPr>
          <a:xfrm>
            <a:off x="2068287" y="914984"/>
            <a:ext cx="8207827" cy="415498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Nikotin skadar inte bara kroppen utan också minnet, inlärning, koncentration och psykisk hälsa.</a:t>
            </a:r>
            <a:endParaRPr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p:txBody>
      </p:sp>
      <p:sp>
        <p:nvSpPr>
          <p:cNvPr id="2" name="textruta 1">
            <a:extLst>
              <a:ext uri="{FF2B5EF4-FFF2-40B4-BE49-F238E27FC236}">
                <a16:creationId xmlns:a16="http://schemas.microsoft.com/office/drawing/2014/main" id="{06024B60-AF12-7DD8-FF97-A4EAF31C9694}"/>
              </a:ext>
            </a:extLst>
          </p:cNvPr>
          <p:cNvSpPr txBox="1"/>
          <p:nvPr/>
        </p:nvSpPr>
        <p:spPr>
          <a:xfrm>
            <a:off x="9247413" y="5665960"/>
            <a:ext cx="17526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800" b="0" i="0" u="none" strike="noStrike" kern="1200" cap="none" spc="0" normalizeH="0" baseline="0" noProof="0" dirty="0">
                <a:ln>
                  <a:noFill/>
                </a:ln>
                <a:solidFill>
                  <a:prstClr val="black"/>
                </a:solidFill>
                <a:effectLst/>
                <a:uLnTx/>
                <a:uFillTx/>
                <a:latin typeface="Aptos" panose="02110004020202020204"/>
                <a:ea typeface="+mn-ea"/>
                <a:cs typeface="+mn-cs"/>
                <a:hlinkClick r:id="rId4"/>
              </a:rPr>
              <a:t>Läs mer här</a:t>
            </a:r>
            <a:endParaRPr kumimoji="0" lang="sv-FI"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3" name="Bildobjekt 2" descr="En bild som visar Grafik, Teckensnitt, logotyp, symbol&#10;&#10;AI-genererat innehåll kan vara felaktigt.">
            <a:extLst>
              <a:ext uri="{FF2B5EF4-FFF2-40B4-BE49-F238E27FC236}">
                <a16:creationId xmlns:a16="http://schemas.microsoft.com/office/drawing/2014/main" id="{5898ACCD-E086-E0A1-BAAE-5CCFC5C48140}"/>
              </a:ext>
            </a:extLst>
          </p:cNvPr>
          <p:cNvPicPr>
            <a:picLocks noChangeAspect="1"/>
          </p:cNvPicPr>
          <p:nvPr/>
        </p:nvPicPr>
        <p:blipFill>
          <a:blip r:embed="rId5"/>
          <a:stretch>
            <a:fillRect/>
          </a:stretch>
        </p:blipFill>
        <p:spPr>
          <a:xfrm>
            <a:off x="8942293" y="912238"/>
            <a:ext cx="2375648" cy="864935"/>
          </a:xfrm>
          <a:prstGeom prst="rect">
            <a:avLst/>
          </a:prstGeom>
        </p:spPr>
      </p:pic>
    </p:spTree>
    <p:extLst>
      <p:ext uri="{BB962C8B-B14F-4D97-AF65-F5344CB8AC3E}">
        <p14:creationId xmlns:p14="http://schemas.microsoft.com/office/powerpoint/2010/main" val="4168036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237C2FF9-B599-360C-039D-5F0D318C81C2}"/>
              </a:ext>
            </a:extLst>
          </p:cNvPr>
          <p:cNvSpPr txBox="1"/>
          <p:nvPr/>
        </p:nvSpPr>
        <p:spPr>
          <a:xfrm>
            <a:off x="2383968" y="1037259"/>
            <a:ext cx="8501743" cy="3785652"/>
          </a:xfrm>
          <a:prstGeom prst="rect">
            <a:avLst/>
          </a:prstGeom>
          <a:noFill/>
        </p:spPr>
        <p:txBody>
          <a:bodyPr wrap="square" lIns="91440" tIns="45720" rIns="91440" bIns="45720" rtlCol="0" anchor="t">
            <a:spAutoFit/>
          </a:bodyPr>
          <a:lstStyle/>
          <a:p>
            <a:pPr algn="ctr"/>
            <a:r>
              <a:rPr lang="sv-SE" sz="4000" b="1" dirty="0">
                <a:latin typeface="Poppins"/>
                <a:ea typeface="Open sans" panose="020B0606030504020204" pitchFamily="34" charset="0"/>
                <a:cs typeface="Poppins"/>
              </a:rPr>
              <a:t>Påstående 6:</a:t>
            </a:r>
          </a:p>
          <a:p>
            <a:pPr algn="ctr"/>
            <a:endParaRPr lang="sv-SE" sz="4000" b="1" dirty="0">
              <a:latin typeface="Poppins"/>
              <a:ea typeface="Open sans" panose="020B0606030504020204" pitchFamily="34" charset="0"/>
              <a:cs typeface="Poppins"/>
            </a:endParaRPr>
          </a:p>
          <a:p>
            <a:pPr algn="ctr"/>
            <a:r>
              <a:rPr lang="sv-SE" sz="4000" dirty="0">
                <a:latin typeface="Poppins"/>
                <a:ea typeface="Open sans"/>
                <a:cs typeface="Poppins"/>
              </a:rPr>
              <a:t>Alkohol (etanol) är vattenlösligt dvs. det far ut ur kroppen med </a:t>
            </a:r>
            <a:r>
              <a:rPr lang="sv-SE" sz="4000" err="1">
                <a:latin typeface="Poppins"/>
                <a:ea typeface="Open sans"/>
                <a:cs typeface="Poppins"/>
              </a:rPr>
              <a:t>urinet</a:t>
            </a:r>
            <a:r>
              <a:rPr lang="sv-SE" sz="4000" dirty="0">
                <a:latin typeface="Poppins"/>
                <a:ea typeface="Open sans"/>
                <a:cs typeface="Poppins"/>
              </a:rPr>
              <a:t> inom ett dygn efter att man druckit alkohol</a:t>
            </a:r>
          </a:p>
        </p:txBody>
      </p:sp>
      <p:sp>
        <p:nvSpPr>
          <p:cNvPr id="5" name="textruta 4">
            <a:extLst>
              <a:ext uri="{FF2B5EF4-FFF2-40B4-BE49-F238E27FC236}">
                <a16:creationId xmlns:a16="http://schemas.microsoft.com/office/drawing/2014/main" id="{158BDF73-9DFE-6898-6797-2CBAF1212CF5}"/>
              </a:ext>
            </a:extLst>
          </p:cNvPr>
          <p:cNvSpPr txBox="1"/>
          <p:nvPr/>
        </p:nvSpPr>
        <p:spPr>
          <a:xfrm>
            <a:off x="4033154" y="5215199"/>
            <a:ext cx="4811487" cy="1015663"/>
          </a:xfrm>
          <a:prstGeom prst="rect">
            <a:avLst/>
          </a:prstGeom>
          <a:noFill/>
        </p:spPr>
        <p:txBody>
          <a:bodyPr wrap="square" lIns="91440" tIns="45720" rIns="91440" bIns="45720" rtlCol="0" anchor="t">
            <a:spAutoFit/>
          </a:bodyPr>
          <a:lstStyle/>
          <a:p>
            <a:pPr algn="ctr"/>
            <a:r>
              <a:rPr lang="sv-FI" sz="6000" dirty="0">
                <a:solidFill>
                  <a:srgbClr val="00B050"/>
                </a:solidFill>
                <a:latin typeface="Poppins"/>
                <a:cs typeface="Poppins"/>
              </a:rPr>
              <a:t>SANT</a:t>
            </a:r>
          </a:p>
        </p:txBody>
      </p:sp>
      <p:sp>
        <p:nvSpPr>
          <p:cNvPr id="2" name="Likbent triangel 1">
            <a:extLst>
              <a:ext uri="{FF2B5EF4-FFF2-40B4-BE49-F238E27FC236}">
                <a16:creationId xmlns:a16="http://schemas.microsoft.com/office/drawing/2014/main" id="{F3B2160F-9674-D129-CD9B-C1EF68C12AC3}"/>
              </a:ext>
            </a:extLst>
          </p:cNvPr>
          <p:cNvSpPr/>
          <p:nvPr/>
        </p:nvSpPr>
        <p:spPr>
          <a:xfrm rot="9300000">
            <a:off x="147964" y="3095571"/>
            <a:ext cx="1060704" cy="914400"/>
          </a:xfrm>
          <a:prstGeom prst="triangle">
            <a:avLst/>
          </a:prstGeom>
          <a:solidFill>
            <a:srgbClr val="0C61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6" name="Likbent triangel 5">
            <a:extLst>
              <a:ext uri="{FF2B5EF4-FFF2-40B4-BE49-F238E27FC236}">
                <a16:creationId xmlns:a16="http://schemas.microsoft.com/office/drawing/2014/main" id="{62866BB0-4FF1-49F6-7CE1-34181E54BAB3}"/>
              </a:ext>
            </a:extLst>
          </p:cNvPr>
          <p:cNvSpPr/>
          <p:nvPr/>
        </p:nvSpPr>
        <p:spPr>
          <a:xfrm rot="8100000">
            <a:off x="1069409" y="2454102"/>
            <a:ext cx="1060704" cy="914400"/>
          </a:xfrm>
          <a:prstGeom prst="triangle">
            <a:avLst/>
          </a:prstGeom>
          <a:solidFill>
            <a:srgbClr val="128F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7" name="Likbent triangel 6">
            <a:extLst>
              <a:ext uri="{FF2B5EF4-FFF2-40B4-BE49-F238E27FC236}">
                <a16:creationId xmlns:a16="http://schemas.microsoft.com/office/drawing/2014/main" id="{C83A028A-4B17-A0AE-D3A3-76A4AF61A60E}"/>
              </a:ext>
            </a:extLst>
          </p:cNvPr>
          <p:cNvSpPr/>
          <p:nvPr/>
        </p:nvSpPr>
        <p:spPr>
          <a:xfrm rot="7380000">
            <a:off x="1764600" y="1589907"/>
            <a:ext cx="1060704" cy="914400"/>
          </a:xfrm>
          <a:prstGeom prst="triangle">
            <a:avLst/>
          </a:prstGeom>
          <a:solidFill>
            <a:srgbClr val="D04C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8" name="Likbent triangel 7">
            <a:extLst>
              <a:ext uri="{FF2B5EF4-FFF2-40B4-BE49-F238E27FC236}">
                <a16:creationId xmlns:a16="http://schemas.microsoft.com/office/drawing/2014/main" id="{586EEF05-1077-8D9E-DB40-8E04EA2CA15A}"/>
              </a:ext>
            </a:extLst>
          </p:cNvPr>
          <p:cNvSpPr/>
          <p:nvPr/>
        </p:nvSpPr>
        <p:spPr>
          <a:xfrm rot="7080000">
            <a:off x="2288340" y="696525"/>
            <a:ext cx="1060704" cy="914400"/>
          </a:xfrm>
          <a:prstGeom prst="triangle">
            <a:avLst/>
          </a:prstGeom>
          <a:solidFill>
            <a:srgbClr val="E46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9" name="Likbent triangel 8">
            <a:extLst>
              <a:ext uri="{FF2B5EF4-FFF2-40B4-BE49-F238E27FC236}">
                <a16:creationId xmlns:a16="http://schemas.microsoft.com/office/drawing/2014/main" id="{F6BBA212-D6D2-A439-362F-F10FA3F75B68}"/>
              </a:ext>
            </a:extLst>
          </p:cNvPr>
          <p:cNvSpPr/>
          <p:nvPr/>
        </p:nvSpPr>
        <p:spPr>
          <a:xfrm rot="6780000">
            <a:off x="2713640" y="-219785"/>
            <a:ext cx="1060704" cy="914400"/>
          </a:xfrm>
          <a:prstGeom prst="triangle">
            <a:avLst/>
          </a:prstGeom>
          <a:solidFill>
            <a:srgbClr val="FFD2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Tree>
    <p:extLst>
      <p:ext uri="{BB962C8B-B14F-4D97-AF65-F5344CB8AC3E}">
        <p14:creationId xmlns:p14="http://schemas.microsoft.com/office/powerpoint/2010/main" val="2465325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69232526-6375-9297-EC1B-A117D9E68E9B}"/>
              </a:ext>
            </a:extLst>
          </p:cNvPr>
          <p:cNvPicPr>
            <a:picLocks noChangeAspect="1"/>
          </p:cNvPicPr>
          <p:nvPr/>
        </p:nvPicPr>
        <p:blipFill>
          <a:blip r:embed="rId3"/>
          <a:stretch>
            <a:fillRect/>
          </a:stretch>
        </p:blipFill>
        <p:spPr>
          <a:xfrm>
            <a:off x="-3" y="14287"/>
            <a:ext cx="12192000" cy="6857999"/>
          </a:xfrm>
          <a:prstGeom prst="rect">
            <a:avLst/>
          </a:prstGeom>
        </p:spPr>
      </p:pic>
      <p:sp>
        <p:nvSpPr>
          <p:cNvPr id="4" name="textruta 3">
            <a:extLst>
              <a:ext uri="{FF2B5EF4-FFF2-40B4-BE49-F238E27FC236}">
                <a16:creationId xmlns:a16="http://schemas.microsoft.com/office/drawing/2014/main" id="{552252EE-DC1D-1D7C-A0E2-6FAF8D79B18D}"/>
              </a:ext>
            </a:extLst>
          </p:cNvPr>
          <p:cNvSpPr txBox="1"/>
          <p:nvPr/>
        </p:nvSpPr>
        <p:spPr>
          <a:xfrm>
            <a:off x="1396632" y="2099524"/>
            <a:ext cx="9398729" cy="2862322"/>
          </a:xfrm>
          <a:prstGeom prst="rect">
            <a:avLst/>
          </a:prstGeom>
          <a:noFill/>
        </p:spPr>
        <p:txBody>
          <a:bodyPr wrap="square" lIns="91440" tIns="45720" rIns="91440" bIns="45720" rtlCol="0" anchor="t">
            <a:spAutoFit/>
          </a:bodyPr>
          <a:lstStyle/>
          <a:p>
            <a:pPr algn="ctr"/>
            <a:r>
              <a:rPr lang="sv-SE" sz="3000" dirty="0">
                <a:latin typeface="Poppins"/>
                <a:ea typeface="Open sans" panose="020B0606030504020204" pitchFamily="34" charset="0"/>
                <a:cs typeface="Poppins"/>
              </a:rPr>
              <a:t>Alkohol är vattenlösligt och försvinner ur kroppen med vätskor inom ett dygn efter att man druckit. Alkoholen är ett gift som förgiftar kroppen så orsaken till att man mår illa och har huvudvärk dagen efter man druckit alkohol är ett tecken på att kroppen har varit förgiftad.</a:t>
            </a:r>
            <a:endParaRPr lang="sv-FI" sz="3000">
              <a:latin typeface="Poppins"/>
              <a:ea typeface="Open sans" panose="020B0606030504020204" pitchFamily="34" charset="0"/>
              <a:cs typeface="Poppins"/>
            </a:endParaRPr>
          </a:p>
        </p:txBody>
      </p:sp>
      <p:sp>
        <p:nvSpPr>
          <p:cNvPr id="8" name="textruta 7">
            <a:extLst>
              <a:ext uri="{FF2B5EF4-FFF2-40B4-BE49-F238E27FC236}">
                <a16:creationId xmlns:a16="http://schemas.microsoft.com/office/drawing/2014/main" id="{63067009-235E-CEEC-0010-9AF98330DDBE}"/>
              </a:ext>
            </a:extLst>
          </p:cNvPr>
          <p:cNvSpPr txBox="1"/>
          <p:nvPr/>
        </p:nvSpPr>
        <p:spPr>
          <a:xfrm>
            <a:off x="8861789" y="5544396"/>
            <a:ext cx="2371725" cy="369332"/>
          </a:xfrm>
          <a:prstGeom prst="rect">
            <a:avLst/>
          </a:prstGeom>
          <a:noFill/>
        </p:spPr>
        <p:txBody>
          <a:bodyPr wrap="square" rtlCol="0">
            <a:spAutoFit/>
          </a:bodyPr>
          <a:lstStyle/>
          <a:p>
            <a:r>
              <a:rPr lang="sv-FI" dirty="0">
                <a:hlinkClick r:id="rId4"/>
              </a:rPr>
              <a:t>Läs mer om alkohol</a:t>
            </a:r>
            <a:endParaRPr lang="sv-FI" dirty="0"/>
          </a:p>
        </p:txBody>
      </p:sp>
      <p:pic>
        <p:nvPicPr>
          <p:cNvPr id="2" name="Bildobjekt 1" descr="En bild som visar Grafik, Teckensnitt, logotyp, symbol&#10;&#10;AI-genererat innehåll kan vara felaktigt.">
            <a:extLst>
              <a:ext uri="{FF2B5EF4-FFF2-40B4-BE49-F238E27FC236}">
                <a16:creationId xmlns:a16="http://schemas.microsoft.com/office/drawing/2014/main" id="{63945421-C656-83AC-9AAA-5B800CB8A966}"/>
              </a:ext>
            </a:extLst>
          </p:cNvPr>
          <p:cNvPicPr>
            <a:picLocks noChangeAspect="1"/>
          </p:cNvPicPr>
          <p:nvPr/>
        </p:nvPicPr>
        <p:blipFill>
          <a:blip r:embed="rId5"/>
          <a:stretch>
            <a:fillRect/>
          </a:stretch>
        </p:blipFill>
        <p:spPr>
          <a:xfrm>
            <a:off x="9121588" y="1125149"/>
            <a:ext cx="2106706" cy="775288"/>
          </a:xfrm>
          <a:prstGeom prst="rect">
            <a:avLst/>
          </a:prstGeom>
        </p:spPr>
      </p:pic>
    </p:spTree>
    <p:extLst>
      <p:ext uri="{BB962C8B-B14F-4D97-AF65-F5344CB8AC3E}">
        <p14:creationId xmlns:p14="http://schemas.microsoft.com/office/powerpoint/2010/main" val="11544387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0219F-773A-4DB6-7083-055EB27F1DB3}"/>
            </a:ext>
          </a:extLst>
        </p:cNvPr>
        <p:cNvGrpSpPr/>
        <p:nvPr/>
      </p:nvGrpSpPr>
      <p:grpSpPr>
        <a:xfrm>
          <a:off x="0" y="0"/>
          <a:ext cx="0" cy="0"/>
          <a:chOff x="0" y="0"/>
          <a:chExt cx="0" cy="0"/>
        </a:xfrm>
      </p:grpSpPr>
      <p:sp>
        <p:nvSpPr>
          <p:cNvPr id="4" name="textruta 3">
            <a:extLst>
              <a:ext uri="{FF2B5EF4-FFF2-40B4-BE49-F238E27FC236}">
                <a16:creationId xmlns:a16="http://schemas.microsoft.com/office/drawing/2014/main" id="{07E785A4-42C4-BD22-5377-12A6C3C13293}"/>
              </a:ext>
            </a:extLst>
          </p:cNvPr>
          <p:cNvSpPr txBox="1"/>
          <p:nvPr/>
        </p:nvSpPr>
        <p:spPr>
          <a:xfrm>
            <a:off x="2485805" y="1694484"/>
            <a:ext cx="8501743" cy="3170099"/>
          </a:xfrm>
          <a:prstGeom prst="rect">
            <a:avLst/>
          </a:prstGeom>
          <a:noFill/>
        </p:spPr>
        <p:txBody>
          <a:bodyPr wrap="square" lIns="91440" tIns="45720" rIns="91440" bIns="45720" rtlCol="0" anchor="t">
            <a:spAutoFit/>
          </a:bodyPr>
          <a:lstStyle/>
          <a:p>
            <a:pPr algn="ctr"/>
            <a:r>
              <a:rPr lang="sv-SE" sz="4000" b="1" dirty="0">
                <a:latin typeface="Poppins"/>
                <a:ea typeface="Open sans" panose="020B0606030504020204" pitchFamily="34" charset="0"/>
                <a:cs typeface="Poppins"/>
              </a:rPr>
              <a:t>Påstående 7:</a:t>
            </a:r>
          </a:p>
          <a:p>
            <a:pPr algn="ctr"/>
            <a:endParaRPr lang="sv-SE" sz="4000" b="1" dirty="0">
              <a:latin typeface="Poppins"/>
              <a:ea typeface="Open sans" panose="020B0606030504020204" pitchFamily="34" charset="0"/>
              <a:cs typeface="Poppins"/>
            </a:endParaRPr>
          </a:p>
          <a:p>
            <a:pPr algn="ctr"/>
            <a:r>
              <a:rPr lang="sv-SE" sz="4000" dirty="0">
                <a:latin typeface="Poppins"/>
                <a:ea typeface="Open sans" panose="020B0606030504020204" pitchFamily="34" charset="0"/>
                <a:cs typeface="Poppins"/>
              </a:rPr>
              <a:t>Cannabis lämnar kvar i kroppen i flera månader efter att man använt drogen</a:t>
            </a:r>
          </a:p>
        </p:txBody>
      </p:sp>
      <p:sp>
        <p:nvSpPr>
          <p:cNvPr id="5" name="textruta 4">
            <a:extLst>
              <a:ext uri="{FF2B5EF4-FFF2-40B4-BE49-F238E27FC236}">
                <a16:creationId xmlns:a16="http://schemas.microsoft.com/office/drawing/2014/main" id="{0A7DF64E-091D-6B7B-B375-C856BCEBDCCE}"/>
              </a:ext>
            </a:extLst>
          </p:cNvPr>
          <p:cNvSpPr txBox="1"/>
          <p:nvPr/>
        </p:nvSpPr>
        <p:spPr>
          <a:xfrm>
            <a:off x="4033154" y="5215199"/>
            <a:ext cx="4811487" cy="1015663"/>
          </a:xfrm>
          <a:prstGeom prst="rect">
            <a:avLst/>
          </a:prstGeom>
          <a:noFill/>
        </p:spPr>
        <p:txBody>
          <a:bodyPr wrap="square" lIns="91440" tIns="45720" rIns="91440" bIns="45720" rtlCol="0" anchor="t">
            <a:spAutoFit/>
          </a:bodyPr>
          <a:lstStyle/>
          <a:p>
            <a:pPr algn="ctr"/>
            <a:r>
              <a:rPr lang="sv-FI" sz="6000" dirty="0">
                <a:solidFill>
                  <a:srgbClr val="00B050"/>
                </a:solidFill>
                <a:latin typeface="Poppins"/>
                <a:cs typeface="Poppins"/>
              </a:rPr>
              <a:t>SANT</a:t>
            </a:r>
          </a:p>
        </p:txBody>
      </p:sp>
      <p:pic>
        <p:nvPicPr>
          <p:cNvPr id="6" name="Bildobjekt 5" descr="En bild som visar linje, Färggrann, Grafik, skärmbild&#10;&#10;AI-genererat innehåll kan vara felaktigt.">
            <a:extLst>
              <a:ext uri="{FF2B5EF4-FFF2-40B4-BE49-F238E27FC236}">
                <a16:creationId xmlns:a16="http://schemas.microsoft.com/office/drawing/2014/main" id="{7F380943-E837-CC58-E526-147BD32DAFCA}"/>
              </a:ext>
            </a:extLst>
          </p:cNvPr>
          <p:cNvPicPr>
            <a:picLocks noChangeAspect="1"/>
          </p:cNvPicPr>
          <p:nvPr/>
        </p:nvPicPr>
        <p:blipFill>
          <a:blip r:embed="rId2"/>
          <a:stretch>
            <a:fillRect/>
          </a:stretch>
        </p:blipFill>
        <p:spPr>
          <a:xfrm rot="10800000">
            <a:off x="-98332" y="28575"/>
            <a:ext cx="1362075" cy="6800850"/>
          </a:xfrm>
          <a:prstGeom prst="rect">
            <a:avLst/>
          </a:prstGeom>
        </p:spPr>
      </p:pic>
    </p:spTree>
    <p:extLst>
      <p:ext uri="{BB962C8B-B14F-4D97-AF65-F5344CB8AC3E}">
        <p14:creationId xmlns:p14="http://schemas.microsoft.com/office/powerpoint/2010/main" val="940365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5BA02-3300-7F39-4485-42F5A3051C4D}"/>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04484C70-DB66-3572-E364-C907E250E457}"/>
              </a:ext>
            </a:extLst>
          </p:cNvPr>
          <p:cNvPicPr>
            <a:picLocks noChangeAspect="1"/>
          </p:cNvPicPr>
          <p:nvPr/>
        </p:nvPicPr>
        <p:blipFill>
          <a:blip r:embed="rId3"/>
          <a:stretch>
            <a:fillRect/>
          </a:stretch>
        </p:blipFill>
        <p:spPr>
          <a:xfrm>
            <a:off x="0" y="-21915"/>
            <a:ext cx="12192000" cy="6901829"/>
          </a:xfrm>
          <a:prstGeom prst="rect">
            <a:avLst/>
          </a:prstGeom>
        </p:spPr>
      </p:pic>
      <p:sp>
        <p:nvSpPr>
          <p:cNvPr id="4" name="textruta 3">
            <a:extLst>
              <a:ext uri="{FF2B5EF4-FFF2-40B4-BE49-F238E27FC236}">
                <a16:creationId xmlns:a16="http://schemas.microsoft.com/office/drawing/2014/main" id="{EB0A5876-AC2C-B46B-9BA9-7561D1AA06A8}"/>
              </a:ext>
            </a:extLst>
          </p:cNvPr>
          <p:cNvSpPr txBox="1"/>
          <p:nvPr/>
        </p:nvSpPr>
        <p:spPr>
          <a:xfrm>
            <a:off x="1670957" y="1703782"/>
            <a:ext cx="8850086" cy="344709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FI" sz="4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40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Cannabis är fettlösligt och rester stannar kvar i kroppens fettceller så länge som upp till 3 månader efter användning</a:t>
            </a:r>
            <a:endParaRPr lang="sv-FI" sz="40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FI"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 name="textruta 1">
            <a:extLst>
              <a:ext uri="{FF2B5EF4-FFF2-40B4-BE49-F238E27FC236}">
                <a16:creationId xmlns:a16="http://schemas.microsoft.com/office/drawing/2014/main" id="{BAD83C30-9B5D-92DD-E340-9CA241351ADA}"/>
              </a:ext>
            </a:extLst>
          </p:cNvPr>
          <p:cNvSpPr txBox="1"/>
          <p:nvPr/>
        </p:nvSpPr>
        <p:spPr>
          <a:xfrm>
            <a:off x="8662086" y="5462262"/>
            <a:ext cx="24987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800" b="0" i="0" u="none" strike="noStrike" kern="1200" cap="none" spc="0" normalizeH="0" baseline="0" noProof="0" dirty="0">
                <a:ln>
                  <a:noFill/>
                </a:ln>
                <a:solidFill>
                  <a:prstClr val="black"/>
                </a:solidFill>
                <a:effectLst/>
                <a:uLnTx/>
                <a:uFillTx/>
                <a:latin typeface="Aptos" panose="02110004020202020204"/>
                <a:ea typeface="+mn-ea"/>
                <a:cs typeface="+mn-cs"/>
                <a:hlinkClick r:id="rId4"/>
              </a:rPr>
              <a:t>Läs mer här</a:t>
            </a:r>
            <a:endParaRPr kumimoji="0" lang="sv-FI"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5" name="Bildobjekt 4" descr="En bild som visar Grafik, Teckensnitt, logotyp, symbol&#10;&#10;AI-genererat innehåll kan vara felaktigt.">
            <a:extLst>
              <a:ext uri="{FF2B5EF4-FFF2-40B4-BE49-F238E27FC236}">
                <a16:creationId xmlns:a16="http://schemas.microsoft.com/office/drawing/2014/main" id="{08953014-AAE7-A33E-EBD6-300640859FF9}"/>
              </a:ext>
            </a:extLst>
          </p:cNvPr>
          <p:cNvPicPr>
            <a:picLocks noChangeAspect="1"/>
          </p:cNvPicPr>
          <p:nvPr/>
        </p:nvPicPr>
        <p:blipFill>
          <a:blip r:embed="rId5"/>
          <a:stretch>
            <a:fillRect/>
          </a:stretch>
        </p:blipFill>
        <p:spPr>
          <a:xfrm>
            <a:off x="8673352" y="923443"/>
            <a:ext cx="2487707" cy="876141"/>
          </a:xfrm>
          <a:prstGeom prst="rect">
            <a:avLst/>
          </a:prstGeom>
        </p:spPr>
      </p:pic>
    </p:spTree>
    <p:extLst>
      <p:ext uri="{BB962C8B-B14F-4D97-AF65-F5344CB8AC3E}">
        <p14:creationId xmlns:p14="http://schemas.microsoft.com/office/powerpoint/2010/main" val="3717116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237C2FF9-B599-360C-039D-5F0D318C81C2}"/>
              </a:ext>
            </a:extLst>
          </p:cNvPr>
          <p:cNvSpPr txBox="1"/>
          <p:nvPr/>
        </p:nvSpPr>
        <p:spPr>
          <a:xfrm>
            <a:off x="2296884" y="1426028"/>
            <a:ext cx="8501743" cy="2800767"/>
          </a:xfrm>
          <a:prstGeom prst="rect">
            <a:avLst/>
          </a:prstGeom>
          <a:noFill/>
        </p:spPr>
        <p:txBody>
          <a:bodyPr wrap="square" lIns="91440" tIns="45720" rIns="91440" bIns="45720" rtlCol="0" anchor="t">
            <a:spAutoFit/>
          </a:bodyPr>
          <a:lstStyle/>
          <a:p>
            <a:pPr algn="ctr"/>
            <a:r>
              <a:rPr lang="sv-SE" sz="4400" b="1" dirty="0">
                <a:latin typeface="Poppins"/>
                <a:ea typeface="Open sans" panose="020B0606030504020204" pitchFamily="34" charset="0"/>
                <a:cs typeface="Poppins"/>
              </a:rPr>
              <a:t>Påstående 8:</a:t>
            </a:r>
          </a:p>
          <a:p>
            <a:pPr algn="ctr"/>
            <a:endParaRPr lang="sv-SE" sz="4400" b="1" dirty="0">
              <a:latin typeface="Poppins"/>
              <a:ea typeface="Open sans" panose="020B0606030504020204" pitchFamily="34" charset="0"/>
              <a:cs typeface="Poppins"/>
            </a:endParaRPr>
          </a:p>
          <a:p>
            <a:pPr algn="ctr"/>
            <a:r>
              <a:rPr lang="sv-SE" sz="4400" dirty="0">
                <a:latin typeface="Poppins"/>
                <a:ea typeface="Open sans" panose="020B0606030504020204" pitchFamily="34" charset="0"/>
                <a:cs typeface="Poppins"/>
              </a:rPr>
              <a:t>Hjärnan har växt färdigt när man fyller 18 år</a:t>
            </a:r>
          </a:p>
        </p:txBody>
      </p:sp>
      <p:sp>
        <p:nvSpPr>
          <p:cNvPr id="5" name="textruta 4">
            <a:extLst>
              <a:ext uri="{FF2B5EF4-FFF2-40B4-BE49-F238E27FC236}">
                <a16:creationId xmlns:a16="http://schemas.microsoft.com/office/drawing/2014/main" id="{158BDF73-9DFE-6898-6797-2CBAF1212CF5}"/>
              </a:ext>
            </a:extLst>
          </p:cNvPr>
          <p:cNvSpPr txBox="1"/>
          <p:nvPr/>
        </p:nvSpPr>
        <p:spPr>
          <a:xfrm>
            <a:off x="4142011" y="4844142"/>
            <a:ext cx="4811487" cy="1015663"/>
          </a:xfrm>
          <a:prstGeom prst="rect">
            <a:avLst/>
          </a:prstGeom>
          <a:noFill/>
        </p:spPr>
        <p:txBody>
          <a:bodyPr wrap="square" lIns="91440" tIns="45720" rIns="91440" bIns="45720" rtlCol="0" anchor="t">
            <a:spAutoFit/>
          </a:bodyPr>
          <a:lstStyle/>
          <a:p>
            <a:pPr algn="ctr"/>
            <a:r>
              <a:rPr lang="sv-FI" sz="6000" dirty="0">
                <a:solidFill>
                  <a:srgbClr val="FF0000"/>
                </a:solidFill>
                <a:latin typeface="Poppins"/>
                <a:cs typeface="Poppins"/>
              </a:rPr>
              <a:t>FALSKT</a:t>
            </a:r>
          </a:p>
        </p:txBody>
      </p:sp>
      <p:sp>
        <p:nvSpPr>
          <p:cNvPr id="2" name="Likbent triangel 1">
            <a:extLst>
              <a:ext uri="{FF2B5EF4-FFF2-40B4-BE49-F238E27FC236}">
                <a16:creationId xmlns:a16="http://schemas.microsoft.com/office/drawing/2014/main" id="{0627D029-72D4-5EF3-293D-74C1EBE7317C}"/>
              </a:ext>
            </a:extLst>
          </p:cNvPr>
          <p:cNvSpPr/>
          <p:nvPr/>
        </p:nvSpPr>
        <p:spPr>
          <a:xfrm rot="9300000">
            <a:off x="147964" y="3095571"/>
            <a:ext cx="1060704" cy="914400"/>
          </a:xfrm>
          <a:prstGeom prst="triangle">
            <a:avLst/>
          </a:prstGeom>
          <a:solidFill>
            <a:srgbClr val="0C61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6" name="Likbent triangel 5">
            <a:extLst>
              <a:ext uri="{FF2B5EF4-FFF2-40B4-BE49-F238E27FC236}">
                <a16:creationId xmlns:a16="http://schemas.microsoft.com/office/drawing/2014/main" id="{0C4C4FD1-0652-7875-7940-8C77B92ADB84}"/>
              </a:ext>
            </a:extLst>
          </p:cNvPr>
          <p:cNvSpPr/>
          <p:nvPr/>
        </p:nvSpPr>
        <p:spPr>
          <a:xfrm rot="8100000">
            <a:off x="1069409" y="2454102"/>
            <a:ext cx="1060704" cy="914400"/>
          </a:xfrm>
          <a:prstGeom prst="triangle">
            <a:avLst/>
          </a:prstGeom>
          <a:solidFill>
            <a:srgbClr val="128F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7" name="Likbent triangel 6">
            <a:extLst>
              <a:ext uri="{FF2B5EF4-FFF2-40B4-BE49-F238E27FC236}">
                <a16:creationId xmlns:a16="http://schemas.microsoft.com/office/drawing/2014/main" id="{1FF1ED65-9510-317D-DE3E-F4AA4819BFA1}"/>
              </a:ext>
            </a:extLst>
          </p:cNvPr>
          <p:cNvSpPr/>
          <p:nvPr/>
        </p:nvSpPr>
        <p:spPr>
          <a:xfrm rot="8100000">
            <a:off x="1069409" y="2454102"/>
            <a:ext cx="1060704" cy="914400"/>
          </a:xfrm>
          <a:prstGeom prst="triangle">
            <a:avLst/>
          </a:prstGeom>
          <a:solidFill>
            <a:srgbClr val="128F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8" name="Likbent triangel 7">
            <a:extLst>
              <a:ext uri="{FF2B5EF4-FFF2-40B4-BE49-F238E27FC236}">
                <a16:creationId xmlns:a16="http://schemas.microsoft.com/office/drawing/2014/main" id="{653AE374-750F-3D35-13DC-F44B3F6674F6}"/>
              </a:ext>
            </a:extLst>
          </p:cNvPr>
          <p:cNvSpPr/>
          <p:nvPr/>
        </p:nvSpPr>
        <p:spPr>
          <a:xfrm rot="7380000">
            <a:off x="1764600" y="1589907"/>
            <a:ext cx="1060704" cy="914400"/>
          </a:xfrm>
          <a:prstGeom prst="triangle">
            <a:avLst/>
          </a:prstGeom>
          <a:solidFill>
            <a:srgbClr val="D04C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9" name="Likbent triangel 8">
            <a:extLst>
              <a:ext uri="{FF2B5EF4-FFF2-40B4-BE49-F238E27FC236}">
                <a16:creationId xmlns:a16="http://schemas.microsoft.com/office/drawing/2014/main" id="{5C8BAE87-C03E-543D-9663-19861766FA3D}"/>
              </a:ext>
            </a:extLst>
          </p:cNvPr>
          <p:cNvSpPr/>
          <p:nvPr/>
        </p:nvSpPr>
        <p:spPr>
          <a:xfrm rot="7080000">
            <a:off x="2288340" y="696525"/>
            <a:ext cx="1060704" cy="914400"/>
          </a:xfrm>
          <a:prstGeom prst="triangle">
            <a:avLst/>
          </a:prstGeom>
          <a:solidFill>
            <a:srgbClr val="E46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0" name="Likbent triangel 9">
            <a:extLst>
              <a:ext uri="{FF2B5EF4-FFF2-40B4-BE49-F238E27FC236}">
                <a16:creationId xmlns:a16="http://schemas.microsoft.com/office/drawing/2014/main" id="{5D5319FA-8AC8-4AF7-CD81-4CA8481600C8}"/>
              </a:ext>
            </a:extLst>
          </p:cNvPr>
          <p:cNvSpPr/>
          <p:nvPr/>
        </p:nvSpPr>
        <p:spPr>
          <a:xfrm rot="6780000">
            <a:off x="2713640" y="-219785"/>
            <a:ext cx="1060704" cy="914400"/>
          </a:xfrm>
          <a:prstGeom prst="triangle">
            <a:avLst/>
          </a:prstGeom>
          <a:solidFill>
            <a:srgbClr val="FFD2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Tree>
    <p:extLst>
      <p:ext uri="{BB962C8B-B14F-4D97-AF65-F5344CB8AC3E}">
        <p14:creationId xmlns:p14="http://schemas.microsoft.com/office/powerpoint/2010/main" val="2541961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244632B-C37A-D16F-F5DE-35A87CA52547}"/>
              </a:ext>
            </a:extLst>
          </p:cNvPr>
          <p:cNvPicPr>
            <a:picLocks noChangeAspect="1"/>
          </p:cNvPicPr>
          <p:nvPr/>
        </p:nvPicPr>
        <p:blipFill>
          <a:blip r:embed="rId3"/>
          <a:stretch>
            <a:fillRect/>
          </a:stretch>
        </p:blipFill>
        <p:spPr>
          <a:xfrm>
            <a:off x="0" y="0"/>
            <a:ext cx="12192000" cy="6857999"/>
          </a:xfrm>
          <a:prstGeom prst="rect">
            <a:avLst/>
          </a:prstGeom>
        </p:spPr>
      </p:pic>
      <p:sp>
        <p:nvSpPr>
          <p:cNvPr id="4" name="textruta 3">
            <a:extLst>
              <a:ext uri="{FF2B5EF4-FFF2-40B4-BE49-F238E27FC236}">
                <a16:creationId xmlns:a16="http://schemas.microsoft.com/office/drawing/2014/main" id="{B9BD17F5-4CC3-3F99-77F8-1BF1A224878F}"/>
              </a:ext>
            </a:extLst>
          </p:cNvPr>
          <p:cNvSpPr txBox="1"/>
          <p:nvPr/>
        </p:nvSpPr>
        <p:spPr>
          <a:xfrm>
            <a:off x="1670957" y="2296884"/>
            <a:ext cx="8850086" cy="1600438"/>
          </a:xfrm>
          <a:prstGeom prst="rect">
            <a:avLst/>
          </a:prstGeom>
          <a:noFill/>
        </p:spPr>
        <p:txBody>
          <a:bodyPr wrap="square" rtlCol="0">
            <a:spAutoFit/>
          </a:bodyPr>
          <a:lstStyle/>
          <a:p>
            <a:pPr algn="ctr"/>
            <a:endParaRPr lang="sv-FI" sz="4000" dirty="0"/>
          </a:p>
          <a:p>
            <a:pPr algn="ctr"/>
            <a:endParaRPr lang="sv-FI" sz="4000" dirty="0"/>
          </a:p>
          <a:p>
            <a:pPr algn="ctr"/>
            <a:endParaRPr lang="sv-FI" dirty="0"/>
          </a:p>
        </p:txBody>
      </p:sp>
      <p:sp>
        <p:nvSpPr>
          <p:cNvPr id="5" name="textruta 4">
            <a:extLst>
              <a:ext uri="{FF2B5EF4-FFF2-40B4-BE49-F238E27FC236}">
                <a16:creationId xmlns:a16="http://schemas.microsoft.com/office/drawing/2014/main" id="{23BE25D8-EA59-7308-DF1E-E5A8A203F25B}"/>
              </a:ext>
            </a:extLst>
          </p:cNvPr>
          <p:cNvSpPr txBox="1"/>
          <p:nvPr/>
        </p:nvSpPr>
        <p:spPr>
          <a:xfrm>
            <a:off x="878611" y="1853625"/>
            <a:ext cx="10551389" cy="3785652"/>
          </a:xfrm>
          <a:prstGeom prst="rect">
            <a:avLst/>
          </a:prstGeom>
          <a:noFill/>
        </p:spPr>
        <p:txBody>
          <a:bodyPr wrap="square" lIns="91440" tIns="45720" rIns="91440" bIns="45720" rtlCol="0" anchor="t">
            <a:spAutoFit/>
          </a:bodyPr>
          <a:lstStyle/>
          <a:p>
            <a:pPr algn="ctr"/>
            <a:r>
              <a:rPr lang="sv-SE" sz="3000" dirty="0">
                <a:latin typeface="Poppins"/>
                <a:ea typeface="Open sans" panose="020B0606030504020204" pitchFamily="34" charset="0"/>
                <a:cs typeface="Poppins"/>
              </a:rPr>
              <a:t>Hjärnan har mognat och växt färdigt först </a:t>
            </a:r>
          </a:p>
          <a:p>
            <a:pPr algn="ctr"/>
            <a:r>
              <a:rPr lang="sv-SE" sz="3000" dirty="0">
                <a:latin typeface="Poppins"/>
                <a:ea typeface="Open sans" panose="020B0606030504020204" pitchFamily="34" charset="0"/>
                <a:cs typeface="Poppins"/>
              </a:rPr>
              <a:t>när vi är cirka 25 år gamla. </a:t>
            </a:r>
          </a:p>
          <a:p>
            <a:pPr algn="ctr"/>
            <a:endParaRPr lang="sv-SE" sz="3000" dirty="0">
              <a:latin typeface="Poppins"/>
              <a:ea typeface="Open sans" panose="020B0606030504020204" pitchFamily="34" charset="0"/>
              <a:cs typeface="Poppins"/>
            </a:endParaRPr>
          </a:p>
          <a:p>
            <a:pPr algn="ctr"/>
            <a:r>
              <a:rPr lang="sv-SE" sz="3000" dirty="0">
                <a:latin typeface="Poppins"/>
                <a:ea typeface="Open sans" panose="020B0606030504020204" pitchFamily="34" charset="0"/>
                <a:cs typeface="Poppins"/>
              </a:rPr>
              <a:t>Den delen av hjärnan som mognas sist i tonåren är pannloben där </a:t>
            </a:r>
            <a:r>
              <a:rPr lang="sv-SE" sz="3000">
                <a:latin typeface="Poppins"/>
                <a:ea typeface="Open sans" panose="020B0606030504020204" pitchFamily="34" charset="0"/>
                <a:cs typeface="Poppins"/>
              </a:rPr>
              <a:t>konsekvenstänkandet sker.</a:t>
            </a:r>
          </a:p>
          <a:p>
            <a:pPr algn="ctr"/>
            <a:endParaRPr lang="sv-SE" sz="3000" dirty="0">
              <a:latin typeface="Poppins"/>
              <a:ea typeface="Open sans" panose="020B0606030504020204" pitchFamily="34" charset="0"/>
              <a:cs typeface="Poppins"/>
            </a:endParaRPr>
          </a:p>
          <a:p>
            <a:pPr algn="ctr"/>
            <a:r>
              <a:rPr lang="sv-SE" sz="3000" dirty="0">
                <a:latin typeface="Poppins"/>
                <a:ea typeface="Open sans" panose="020B0606030504020204" pitchFamily="34" charset="0"/>
                <a:cs typeface="Poppins"/>
              </a:rPr>
              <a:t>När hjärnan växer är den extra känslig för gifter </a:t>
            </a:r>
          </a:p>
          <a:p>
            <a:pPr algn="ctr"/>
            <a:r>
              <a:rPr lang="sv-SE" sz="3000" dirty="0">
                <a:latin typeface="Poppins"/>
                <a:ea typeface="Open sans" panose="020B0606030504020204" pitchFamily="34" charset="0"/>
                <a:cs typeface="Poppins"/>
              </a:rPr>
              <a:t>så som rusmedel.</a:t>
            </a:r>
            <a:endParaRPr lang="sv-FI" sz="3000">
              <a:latin typeface="Poppins"/>
              <a:ea typeface="Open sans" panose="020B0606030504020204" pitchFamily="34" charset="0"/>
              <a:cs typeface="Poppins"/>
            </a:endParaRPr>
          </a:p>
        </p:txBody>
      </p:sp>
      <p:sp>
        <p:nvSpPr>
          <p:cNvPr id="2" name="textruta 1">
            <a:extLst>
              <a:ext uri="{FF2B5EF4-FFF2-40B4-BE49-F238E27FC236}">
                <a16:creationId xmlns:a16="http://schemas.microsoft.com/office/drawing/2014/main" id="{F9524B80-E369-117D-84DA-AA80C1535351}"/>
              </a:ext>
            </a:extLst>
          </p:cNvPr>
          <p:cNvSpPr txBox="1"/>
          <p:nvPr/>
        </p:nvSpPr>
        <p:spPr>
          <a:xfrm>
            <a:off x="8529638" y="5454611"/>
            <a:ext cx="2900362" cy="369332"/>
          </a:xfrm>
          <a:prstGeom prst="rect">
            <a:avLst/>
          </a:prstGeom>
          <a:noFill/>
        </p:spPr>
        <p:txBody>
          <a:bodyPr wrap="square" rtlCol="0">
            <a:spAutoFit/>
          </a:bodyPr>
          <a:lstStyle/>
          <a:p>
            <a:r>
              <a:rPr lang="sv-FI" dirty="0">
                <a:hlinkClick r:id="rId4"/>
              </a:rPr>
              <a:t>Läs mer här</a:t>
            </a:r>
            <a:endParaRPr lang="sv-FI" dirty="0"/>
          </a:p>
        </p:txBody>
      </p:sp>
      <p:pic>
        <p:nvPicPr>
          <p:cNvPr id="3" name="Bildobjekt 2" descr="En bild som visar Grafik, Teckensnitt, logotyp, symbol&#10;&#10;AI-genererat innehåll kan vara felaktigt.">
            <a:extLst>
              <a:ext uri="{FF2B5EF4-FFF2-40B4-BE49-F238E27FC236}">
                <a16:creationId xmlns:a16="http://schemas.microsoft.com/office/drawing/2014/main" id="{16C0219A-E2E3-3B96-8098-318DF699EC55}"/>
              </a:ext>
            </a:extLst>
          </p:cNvPr>
          <p:cNvPicPr>
            <a:picLocks noChangeAspect="1"/>
          </p:cNvPicPr>
          <p:nvPr/>
        </p:nvPicPr>
        <p:blipFill>
          <a:blip r:embed="rId5"/>
          <a:stretch>
            <a:fillRect/>
          </a:stretch>
        </p:blipFill>
        <p:spPr>
          <a:xfrm>
            <a:off x="9043147" y="934650"/>
            <a:ext cx="2140324" cy="775287"/>
          </a:xfrm>
          <a:prstGeom prst="rect">
            <a:avLst/>
          </a:prstGeom>
        </p:spPr>
      </p:pic>
    </p:spTree>
    <p:extLst>
      <p:ext uri="{BB962C8B-B14F-4D97-AF65-F5344CB8AC3E}">
        <p14:creationId xmlns:p14="http://schemas.microsoft.com/office/powerpoint/2010/main" val="2688969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linje, Färggrann, Grafik, skärmbild&#10;&#10;AI-genererat innehåll kan vara felaktigt.">
            <a:extLst>
              <a:ext uri="{FF2B5EF4-FFF2-40B4-BE49-F238E27FC236}">
                <a16:creationId xmlns:a16="http://schemas.microsoft.com/office/drawing/2014/main" id="{1566210A-CA70-A25E-D82B-CC467A97C590}"/>
              </a:ext>
            </a:extLst>
          </p:cNvPr>
          <p:cNvPicPr>
            <a:picLocks noChangeAspect="1"/>
          </p:cNvPicPr>
          <p:nvPr/>
        </p:nvPicPr>
        <p:blipFill>
          <a:blip r:embed="rId2"/>
          <a:stretch>
            <a:fillRect/>
          </a:stretch>
        </p:blipFill>
        <p:spPr>
          <a:xfrm rot="5400000">
            <a:off x="5414962" y="-1689838"/>
            <a:ext cx="1362075" cy="6800850"/>
          </a:xfrm>
          <a:prstGeom prst="rect">
            <a:avLst/>
          </a:prstGeom>
        </p:spPr>
      </p:pic>
      <p:sp>
        <p:nvSpPr>
          <p:cNvPr id="3" name="textruta 2">
            <a:extLst>
              <a:ext uri="{FF2B5EF4-FFF2-40B4-BE49-F238E27FC236}">
                <a16:creationId xmlns:a16="http://schemas.microsoft.com/office/drawing/2014/main" id="{F2F266CC-B1BB-951D-424E-A78264320776}"/>
              </a:ext>
            </a:extLst>
          </p:cNvPr>
          <p:cNvSpPr txBox="1"/>
          <p:nvPr/>
        </p:nvSpPr>
        <p:spPr>
          <a:xfrm>
            <a:off x="2940362" y="2706444"/>
            <a:ext cx="6306670"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sv-SE" sz="8800">
                <a:solidFill>
                  <a:srgbClr val="CF4B06"/>
                </a:solidFill>
                <a:latin typeface="Poppins"/>
                <a:cs typeface="Poppins"/>
              </a:rPr>
              <a:t>Frågesport</a:t>
            </a:r>
            <a:endParaRPr lang="sv-SE"/>
          </a:p>
        </p:txBody>
      </p:sp>
      <p:pic>
        <p:nvPicPr>
          <p:cNvPr id="4" name="Bildobjekt 3" descr="En bild som visar linje, Färggrann, Grafik, skärmbild&#10;&#10;AI-genererat innehåll kan vara felaktigt.">
            <a:extLst>
              <a:ext uri="{FF2B5EF4-FFF2-40B4-BE49-F238E27FC236}">
                <a16:creationId xmlns:a16="http://schemas.microsoft.com/office/drawing/2014/main" id="{E6AA0900-B419-5488-39A5-8FB0357CEEE9}"/>
              </a:ext>
            </a:extLst>
          </p:cNvPr>
          <p:cNvPicPr>
            <a:picLocks noChangeAspect="1"/>
          </p:cNvPicPr>
          <p:nvPr/>
        </p:nvPicPr>
        <p:blipFill>
          <a:blip r:embed="rId2"/>
          <a:stretch>
            <a:fillRect/>
          </a:stretch>
        </p:blipFill>
        <p:spPr>
          <a:xfrm rot="16200000">
            <a:off x="5414962" y="1989604"/>
            <a:ext cx="1362075" cy="6800850"/>
          </a:xfrm>
          <a:prstGeom prst="rect">
            <a:avLst/>
          </a:prstGeom>
        </p:spPr>
      </p:pic>
    </p:spTree>
    <p:extLst>
      <p:ext uri="{BB962C8B-B14F-4D97-AF65-F5344CB8AC3E}">
        <p14:creationId xmlns:p14="http://schemas.microsoft.com/office/powerpoint/2010/main" val="4101657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237C2FF9-B599-360C-039D-5F0D318C81C2}"/>
              </a:ext>
            </a:extLst>
          </p:cNvPr>
          <p:cNvSpPr txBox="1"/>
          <p:nvPr/>
        </p:nvSpPr>
        <p:spPr>
          <a:xfrm>
            <a:off x="2362198" y="1469570"/>
            <a:ext cx="8501743" cy="3477875"/>
          </a:xfrm>
          <a:prstGeom prst="rect">
            <a:avLst/>
          </a:prstGeom>
          <a:noFill/>
        </p:spPr>
        <p:txBody>
          <a:bodyPr wrap="square" lIns="91440" tIns="45720" rIns="91440" bIns="45720" rtlCol="0" anchor="t">
            <a:spAutoFit/>
          </a:bodyPr>
          <a:lstStyle/>
          <a:p>
            <a:pPr algn="ctr"/>
            <a:r>
              <a:rPr lang="sv-SE" sz="4400" b="1" dirty="0">
                <a:latin typeface="Poppins"/>
                <a:ea typeface="Open sans" panose="020B0606030504020204" pitchFamily="34" charset="0"/>
                <a:cs typeface="Poppins"/>
              </a:rPr>
              <a:t>Påstående 1:</a:t>
            </a:r>
          </a:p>
          <a:p>
            <a:pPr algn="ctr"/>
            <a:endParaRPr lang="sv-SE" sz="4400" dirty="0">
              <a:latin typeface="Poppins"/>
              <a:ea typeface="Open sans" panose="020B0606030504020204" pitchFamily="34" charset="0"/>
              <a:cs typeface="Poppins"/>
            </a:endParaRPr>
          </a:p>
          <a:p>
            <a:pPr algn="ctr"/>
            <a:r>
              <a:rPr lang="sv-SE" sz="4400" dirty="0">
                <a:latin typeface="Poppins"/>
                <a:ea typeface="Open sans" panose="020B0606030504020204" pitchFamily="34" charset="0"/>
                <a:cs typeface="Poppins"/>
              </a:rPr>
              <a:t>Det är 15 års åldersgräns på att    köpa energidrycker i Finland</a:t>
            </a:r>
            <a:endParaRPr lang="sv-FI" sz="4400">
              <a:latin typeface="Poppins"/>
              <a:ea typeface="Open sans" panose="020B0606030504020204" pitchFamily="34" charset="0"/>
              <a:cs typeface="Poppins"/>
            </a:endParaRPr>
          </a:p>
        </p:txBody>
      </p:sp>
      <p:sp>
        <p:nvSpPr>
          <p:cNvPr id="5" name="textruta 4">
            <a:extLst>
              <a:ext uri="{FF2B5EF4-FFF2-40B4-BE49-F238E27FC236}">
                <a16:creationId xmlns:a16="http://schemas.microsoft.com/office/drawing/2014/main" id="{158BDF73-9DFE-6898-6797-2CBAF1212CF5}"/>
              </a:ext>
            </a:extLst>
          </p:cNvPr>
          <p:cNvSpPr txBox="1"/>
          <p:nvPr/>
        </p:nvSpPr>
        <p:spPr>
          <a:xfrm>
            <a:off x="4207325" y="4724244"/>
            <a:ext cx="4811487" cy="1015663"/>
          </a:xfrm>
          <a:prstGeom prst="rect">
            <a:avLst/>
          </a:prstGeom>
          <a:noFill/>
        </p:spPr>
        <p:txBody>
          <a:bodyPr wrap="square" lIns="91440" tIns="45720" rIns="91440" bIns="45720" rtlCol="0" anchor="t">
            <a:spAutoFit/>
          </a:bodyPr>
          <a:lstStyle/>
          <a:p>
            <a:pPr algn="ctr"/>
            <a:r>
              <a:rPr lang="sv-FI" sz="6000" dirty="0">
                <a:solidFill>
                  <a:srgbClr val="FF0000"/>
                </a:solidFill>
                <a:latin typeface="Poppins"/>
                <a:cs typeface="Poppins"/>
              </a:rPr>
              <a:t>FALSKT</a:t>
            </a:r>
          </a:p>
        </p:txBody>
      </p:sp>
      <p:pic>
        <p:nvPicPr>
          <p:cNvPr id="2" name="Bildobjekt 1" descr="En bild som visar linje, Färggrann, Grafik, skärmbild&#10;&#10;AI-genererat innehåll kan vara felaktigt.">
            <a:extLst>
              <a:ext uri="{FF2B5EF4-FFF2-40B4-BE49-F238E27FC236}">
                <a16:creationId xmlns:a16="http://schemas.microsoft.com/office/drawing/2014/main" id="{C38C967A-3703-DA0D-6961-37C2158128CF}"/>
              </a:ext>
            </a:extLst>
          </p:cNvPr>
          <p:cNvPicPr>
            <a:picLocks noChangeAspect="1"/>
          </p:cNvPicPr>
          <p:nvPr/>
        </p:nvPicPr>
        <p:blipFill>
          <a:blip r:embed="rId2"/>
          <a:stretch>
            <a:fillRect/>
          </a:stretch>
        </p:blipFill>
        <p:spPr>
          <a:xfrm rot="10800000">
            <a:off x="-98332" y="28575"/>
            <a:ext cx="1362075" cy="6800850"/>
          </a:xfrm>
          <a:prstGeom prst="rect">
            <a:avLst/>
          </a:prstGeom>
        </p:spPr>
      </p:pic>
    </p:spTree>
    <p:extLst>
      <p:ext uri="{BB962C8B-B14F-4D97-AF65-F5344CB8AC3E}">
        <p14:creationId xmlns:p14="http://schemas.microsoft.com/office/powerpoint/2010/main" val="3346997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C4A143E0-B89E-FF95-B2FB-097AE24717C0}"/>
              </a:ext>
            </a:extLst>
          </p:cNvPr>
          <p:cNvPicPr>
            <a:picLocks noChangeAspect="1"/>
          </p:cNvPicPr>
          <p:nvPr/>
        </p:nvPicPr>
        <p:blipFill>
          <a:blip r:embed="rId3"/>
          <a:stretch>
            <a:fillRect/>
          </a:stretch>
        </p:blipFill>
        <p:spPr>
          <a:xfrm>
            <a:off x="-2" y="0"/>
            <a:ext cx="12191999" cy="6858000"/>
          </a:xfrm>
          <a:prstGeom prst="rect">
            <a:avLst/>
          </a:prstGeom>
        </p:spPr>
      </p:pic>
      <p:sp>
        <p:nvSpPr>
          <p:cNvPr id="8" name="textruta 7">
            <a:extLst>
              <a:ext uri="{FF2B5EF4-FFF2-40B4-BE49-F238E27FC236}">
                <a16:creationId xmlns:a16="http://schemas.microsoft.com/office/drawing/2014/main" id="{310F5E51-09F1-C194-0EEE-CC7B79F9979A}"/>
              </a:ext>
            </a:extLst>
          </p:cNvPr>
          <p:cNvSpPr txBox="1"/>
          <p:nvPr/>
        </p:nvSpPr>
        <p:spPr>
          <a:xfrm>
            <a:off x="935273" y="1837049"/>
            <a:ext cx="10321447" cy="4355038"/>
          </a:xfrm>
          <a:prstGeom prst="rect">
            <a:avLst/>
          </a:prstGeom>
          <a:noFill/>
        </p:spPr>
        <p:txBody>
          <a:bodyPr wrap="square" lIns="91440" tIns="45720" rIns="91440" bIns="45720" rtlCol="0" anchor="t">
            <a:spAutoFit/>
          </a:bodyPr>
          <a:lstStyle/>
          <a:p>
            <a:pPr algn="ctr"/>
            <a:r>
              <a:rPr lang="sv-SE" sz="2300" dirty="0">
                <a:latin typeface="Poppins"/>
                <a:ea typeface="Open sans"/>
                <a:cs typeface="Poppins"/>
              </a:rPr>
              <a:t>Det finns ingen åldersgräns på energidrycker </a:t>
            </a:r>
          </a:p>
          <a:p>
            <a:pPr algn="ctr"/>
            <a:r>
              <a:rPr lang="sv-SE" sz="2300" dirty="0">
                <a:latin typeface="Poppins"/>
                <a:ea typeface="Open sans"/>
                <a:cs typeface="Poppins"/>
              </a:rPr>
              <a:t>i Finland idag trots att de inte är bra för barn och ungdomar att dricka dem pga. dom innehåller koffein, </a:t>
            </a:r>
            <a:r>
              <a:rPr lang="sv-SE" sz="2300" err="1">
                <a:latin typeface="Poppins"/>
                <a:ea typeface="Open sans"/>
                <a:cs typeface="Poppins"/>
              </a:rPr>
              <a:t>taurin</a:t>
            </a:r>
            <a:r>
              <a:rPr lang="sv-SE" sz="2300" dirty="0">
                <a:latin typeface="Poppins"/>
                <a:ea typeface="Open sans"/>
                <a:cs typeface="Poppins"/>
              </a:rPr>
              <a:t>, socker och andra ämnen som leder till att man kan börja må illa, bli rastlös, få hjärtklappning och </a:t>
            </a:r>
          </a:p>
          <a:p>
            <a:pPr algn="ctr"/>
            <a:r>
              <a:rPr lang="sv-SE" sz="2300" dirty="0">
                <a:latin typeface="Poppins"/>
                <a:ea typeface="Open sans"/>
                <a:cs typeface="Poppins"/>
              </a:rPr>
              <a:t>börja skaka i musklerna.</a:t>
            </a:r>
          </a:p>
          <a:p>
            <a:pPr algn="ctr"/>
            <a:endParaRPr lang="sv-SE" sz="2300" dirty="0">
              <a:latin typeface="Poppins"/>
              <a:ea typeface="Open sans" panose="020B0606030504020204" pitchFamily="34" charset="0"/>
              <a:cs typeface="Poppins"/>
            </a:endParaRPr>
          </a:p>
          <a:p>
            <a:pPr algn="ctr"/>
            <a:r>
              <a:rPr lang="sv-SE" sz="2300" dirty="0">
                <a:latin typeface="Poppins"/>
                <a:ea typeface="Open sans"/>
                <a:cs typeface="Poppins"/>
              </a:rPr>
              <a:t>Det rekommenderas (av THL) att energidrycker inte säljs till personer som är yngre än 15 år men affärerna får själva bestämma om dom säljer eller inte. Ansvaret ligger idag hos föräldrarna och </a:t>
            </a:r>
          </a:p>
          <a:p>
            <a:pPr algn="ctr"/>
            <a:r>
              <a:rPr lang="sv-SE" sz="2300" dirty="0">
                <a:latin typeface="Poppins"/>
                <a:ea typeface="Open sans"/>
                <a:cs typeface="Poppins"/>
              </a:rPr>
              <a:t>ungdomarna själva.</a:t>
            </a:r>
          </a:p>
          <a:p>
            <a:pPr algn="ctr"/>
            <a:endParaRPr lang="sv-FI" sz="2400" dirty="0">
              <a:latin typeface="Arial" panose="020B0604020202020204" pitchFamily="34" charset="0"/>
              <a:cs typeface="Arial" panose="020B0604020202020204" pitchFamily="34" charset="0"/>
            </a:endParaRPr>
          </a:p>
        </p:txBody>
      </p:sp>
      <p:sp>
        <p:nvSpPr>
          <p:cNvPr id="9" name="textruta 8">
            <a:extLst>
              <a:ext uri="{FF2B5EF4-FFF2-40B4-BE49-F238E27FC236}">
                <a16:creationId xmlns:a16="http://schemas.microsoft.com/office/drawing/2014/main" id="{442B5CF6-16E8-C7A7-8D63-530A32C37EB4}"/>
              </a:ext>
            </a:extLst>
          </p:cNvPr>
          <p:cNvSpPr txBox="1"/>
          <p:nvPr/>
        </p:nvSpPr>
        <p:spPr>
          <a:xfrm>
            <a:off x="2157412" y="5490257"/>
            <a:ext cx="2614613" cy="369332"/>
          </a:xfrm>
          <a:prstGeom prst="rect">
            <a:avLst/>
          </a:prstGeom>
          <a:noFill/>
        </p:spPr>
        <p:txBody>
          <a:bodyPr wrap="square" rtlCol="0">
            <a:spAutoFit/>
          </a:bodyPr>
          <a:lstStyle/>
          <a:p>
            <a:r>
              <a:rPr lang="sv-FI" dirty="0">
                <a:hlinkClick r:id="rId4"/>
              </a:rPr>
              <a:t>Läs mer om THL</a:t>
            </a:r>
            <a:endParaRPr lang="sv-FI" dirty="0"/>
          </a:p>
        </p:txBody>
      </p:sp>
      <p:sp>
        <p:nvSpPr>
          <p:cNvPr id="10" name="textruta 9">
            <a:extLst>
              <a:ext uri="{FF2B5EF4-FFF2-40B4-BE49-F238E27FC236}">
                <a16:creationId xmlns:a16="http://schemas.microsoft.com/office/drawing/2014/main" id="{E92346A9-D897-962E-01C9-C22D95BEFC35}"/>
              </a:ext>
            </a:extLst>
          </p:cNvPr>
          <p:cNvSpPr txBox="1"/>
          <p:nvPr/>
        </p:nvSpPr>
        <p:spPr>
          <a:xfrm>
            <a:off x="7944761" y="5490257"/>
            <a:ext cx="3143250" cy="369332"/>
          </a:xfrm>
          <a:prstGeom prst="rect">
            <a:avLst/>
          </a:prstGeom>
          <a:noFill/>
        </p:spPr>
        <p:txBody>
          <a:bodyPr wrap="square" rtlCol="0">
            <a:spAutoFit/>
          </a:bodyPr>
          <a:lstStyle/>
          <a:p>
            <a:r>
              <a:rPr lang="sv-FI" dirty="0">
                <a:hlinkClick r:id="rId5"/>
              </a:rPr>
              <a:t>Läs mer om Livsmedelsverket</a:t>
            </a:r>
            <a:endParaRPr lang="sv-FI" dirty="0"/>
          </a:p>
        </p:txBody>
      </p:sp>
      <p:pic>
        <p:nvPicPr>
          <p:cNvPr id="2" name="Bildobjekt 1" descr="En bild som visar Grafik, Teckensnitt, logotyp, symbol&#10;&#10;AI-genererat innehåll kan vara felaktigt.">
            <a:extLst>
              <a:ext uri="{FF2B5EF4-FFF2-40B4-BE49-F238E27FC236}">
                <a16:creationId xmlns:a16="http://schemas.microsoft.com/office/drawing/2014/main" id="{FE19A172-F8AD-A996-FCC2-464861B1B4D2}"/>
              </a:ext>
            </a:extLst>
          </p:cNvPr>
          <p:cNvPicPr>
            <a:picLocks noChangeAspect="1"/>
          </p:cNvPicPr>
          <p:nvPr/>
        </p:nvPicPr>
        <p:blipFill>
          <a:blip r:embed="rId6"/>
          <a:stretch>
            <a:fillRect/>
          </a:stretch>
        </p:blipFill>
        <p:spPr>
          <a:xfrm>
            <a:off x="8953498" y="990678"/>
            <a:ext cx="2308413" cy="842524"/>
          </a:xfrm>
          <a:prstGeom prst="rect">
            <a:avLst/>
          </a:prstGeom>
        </p:spPr>
      </p:pic>
    </p:spTree>
    <p:extLst>
      <p:ext uri="{BB962C8B-B14F-4D97-AF65-F5344CB8AC3E}">
        <p14:creationId xmlns:p14="http://schemas.microsoft.com/office/powerpoint/2010/main" val="694420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237C2FF9-B599-360C-039D-5F0D318C81C2}"/>
              </a:ext>
            </a:extLst>
          </p:cNvPr>
          <p:cNvSpPr txBox="1"/>
          <p:nvPr/>
        </p:nvSpPr>
        <p:spPr>
          <a:xfrm>
            <a:off x="2362194" y="1128978"/>
            <a:ext cx="9028419" cy="415498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Påstående </a:t>
            </a:r>
            <a:r>
              <a:rPr lang="sv-SE" sz="4400" b="1" dirty="0">
                <a:solidFill>
                  <a:prstClr val="black"/>
                </a:solidFill>
                <a:latin typeface="Poppins"/>
                <a:ea typeface="Open sans" panose="020B0606030504020204" pitchFamily="34" charset="0"/>
                <a:cs typeface="Poppins"/>
              </a:rPr>
              <a:t>2</a:t>
            </a:r>
            <a:r>
              <a:rPr kumimoji="0"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a:t>
            </a:r>
            <a:endParaRPr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Det är olagligt att använda</a:t>
            </a:r>
            <a:endParaRPr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e-cigaretter och nikotinpåsar, </a:t>
            </a:r>
            <a:endParaRPr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på en skolgård. </a:t>
            </a:r>
            <a:r>
              <a:rPr lang="sv-SE" sz="4400" dirty="0">
                <a:solidFill>
                  <a:prstClr val="black"/>
                </a:solidFill>
                <a:latin typeface="Poppins"/>
                <a:ea typeface="Open sans" panose="020B0606030504020204" pitchFamily="34" charset="0"/>
                <a:cs typeface="Poppins"/>
              </a:rPr>
              <a:t>Detta gäller även vuxna.</a:t>
            </a:r>
            <a:endParaRPr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p:txBody>
      </p:sp>
      <p:sp>
        <p:nvSpPr>
          <p:cNvPr id="5" name="textruta 4">
            <a:extLst>
              <a:ext uri="{FF2B5EF4-FFF2-40B4-BE49-F238E27FC236}">
                <a16:creationId xmlns:a16="http://schemas.microsoft.com/office/drawing/2014/main" id="{158BDF73-9DFE-6898-6797-2CBAF1212CF5}"/>
              </a:ext>
            </a:extLst>
          </p:cNvPr>
          <p:cNvSpPr txBox="1"/>
          <p:nvPr/>
        </p:nvSpPr>
        <p:spPr>
          <a:xfrm>
            <a:off x="4207323" y="5558299"/>
            <a:ext cx="4811487" cy="101566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6000" b="0" i="0" u="none" strike="noStrike" kern="1200" cap="none" spc="0" normalizeH="0" baseline="0" noProof="0" dirty="0">
                <a:ln>
                  <a:noFill/>
                </a:ln>
                <a:solidFill>
                  <a:srgbClr val="196B24">
                    <a:lumMod val="60000"/>
                    <a:lumOff val="40000"/>
                  </a:srgbClr>
                </a:solidFill>
                <a:effectLst/>
                <a:uLnTx/>
                <a:uFillTx/>
                <a:latin typeface="Poppins"/>
                <a:cs typeface="Poppins"/>
              </a:rPr>
              <a:t>SANT</a:t>
            </a:r>
          </a:p>
        </p:txBody>
      </p:sp>
      <p:sp>
        <p:nvSpPr>
          <p:cNvPr id="2" name="Likbent triangel 1">
            <a:extLst>
              <a:ext uri="{FF2B5EF4-FFF2-40B4-BE49-F238E27FC236}">
                <a16:creationId xmlns:a16="http://schemas.microsoft.com/office/drawing/2014/main" id="{716F65B7-C7A4-5A30-AFED-F84B4A076A98}"/>
              </a:ext>
            </a:extLst>
          </p:cNvPr>
          <p:cNvSpPr/>
          <p:nvPr/>
        </p:nvSpPr>
        <p:spPr>
          <a:xfrm rot="9300000">
            <a:off x="147964" y="3095571"/>
            <a:ext cx="1060704" cy="914400"/>
          </a:xfrm>
          <a:prstGeom prst="triangle">
            <a:avLst/>
          </a:prstGeom>
          <a:solidFill>
            <a:srgbClr val="0C61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6" name="Likbent triangel 5">
            <a:extLst>
              <a:ext uri="{FF2B5EF4-FFF2-40B4-BE49-F238E27FC236}">
                <a16:creationId xmlns:a16="http://schemas.microsoft.com/office/drawing/2014/main" id="{E98544D5-50E0-8EBA-4368-C9A804F49735}"/>
              </a:ext>
            </a:extLst>
          </p:cNvPr>
          <p:cNvSpPr/>
          <p:nvPr/>
        </p:nvSpPr>
        <p:spPr>
          <a:xfrm rot="7380000">
            <a:off x="1764600" y="1589907"/>
            <a:ext cx="1060704" cy="914400"/>
          </a:xfrm>
          <a:prstGeom prst="triangle">
            <a:avLst/>
          </a:prstGeom>
          <a:solidFill>
            <a:srgbClr val="D04C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8" name="Likbent triangel 7">
            <a:extLst>
              <a:ext uri="{FF2B5EF4-FFF2-40B4-BE49-F238E27FC236}">
                <a16:creationId xmlns:a16="http://schemas.microsoft.com/office/drawing/2014/main" id="{849C9828-D90F-8A2C-6997-58C1C1476679}"/>
              </a:ext>
            </a:extLst>
          </p:cNvPr>
          <p:cNvSpPr/>
          <p:nvPr/>
        </p:nvSpPr>
        <p:spPr>
          <a:xfrm rot="8100000">
            <a:off x="1069409" y="2454102"/>
            <a:ext cx="1060704" cy="914400"/>
          </a:xfrm>
          <a:prstGeom prst="triangle">
            <a:avLst/>
          </a:prstGeom>
          <a:solidFill>
            <a:srgbClr val="128F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9" name="Likbent triangel 8">
            <a:extLst>
              <a:ext uri="{FF2B5EF4-FFF2-40B4-BE49-F238E27FC236}">
                <a16:creationId xmlns:a16="http://schemas.microsoft.com/office/drawing/2014/main" id="{A536B0AC-7F31-5572-2605-C7FE164B3578}"/>
              </a:ext>
            </a:extLst>
          </p:cNvPr>
          <p:cNvSpPr/>
          <p:nvPr/>
        </p:nvSpPr>
        <p:spPr>
          <a:xfrm rot="7080000">
            <a:off x="2288340" y="696525"/>
            <a:ext cx="1060704" cy="914400"/>
          </a:xfrm>
          <a:prstGeom prst="triangle">
            <a:avLst/>
          </a:prstGeom>
          <a:solidFill>
            <a:srgbClr val="E46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0" name="Likbent triangel 9">
            <a:extLst>
              <a:ext uri="{FF2B5EF4-FFF2-40B4-BE49-F238E27FC236}">
                <a16:creationId xmlns:a16="http://schemas.microsoft.com/office/drawing/2014/main" id="{4C7A37AB-9D09-0C74-8DC3-6AE14CDA51D8}"/>
              </a:ext>
            </a:extLst>
          </p:cNvPr>
          <p:cNvSpPr/>
          <p:nvPr/>
        </p:nvSpPr>
        <p:spPr>
          <a:xfrm rot="6780000">
            <a:off x="2713640" y="-219785"/>
            <a:ext cx="1060704" cy="914400"/>
          </a:xfrm>
          <a:prstGeom prst="triangle">
            <a:avLst/>
          </a:prstGeom>
          <a:solidFill>
            <a:srgbClr val="FFD2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Tree>
    <p:extLst>
      <p:ext uri="{BB962C8B-B14F-4D97-AF65-F5344CB8AC3E}">
        <p14:creationId xmlns:p14="http://schemas.microsoft.com/office/powerpoint/2010/main" val="3864298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AA2BCFA9-98B2-3FCE-EEC7-53B1F6FCDE8A}"/>
              </a:ext>
            </a:extLst>
          </p:cNvPr>
          <p:cNvPicPr>
            <a:picLocks noChangeAspect="1"/>
          </p:cNvPicPr>
          <p:nvPr/>
        </p:nvPicPr>
        <p:blipFill>
          <a:blip r:embed="rId3"/>
          <a:stretch>
            <a:fillRect/>
          </a:stretch>
        </p:blipFill>
        <p:spPr>
          <a:xfrm>
            <a:off x="0" y="0"/>
            <a:ext cx="12192000" cy="6858000"/>
          </a:xfrm>
          <a:prstGeom prst="rect">
            <a:avLst/>
          </a:prstGeom>
        </p:spPr>
      </p:pic>
      <p:sp>
        <p:nvSpPr>
          <p:cNvPr id="8" name="textruta 7">
            <a:extLst>
              <a:ext uri="{FF2B5EF4-FFF2-40B4-BE49-F238E27FC236}">
                <a16:creationId xmlns:a16="http://schemas.microsoft.com/office/drawing/2014/main" id="{30E9AAF0-DA57-1D0D-A0ED-FAE376564473}"/>
              </a:ext>
            </a:extLst>
          </p:cNvPr>
          <p:cNvSpPr txBox="1"/>
          <p:nvPr/>
        </p:nvSpPr>
        <p:spPr>
          <a:xfrm>
            <a:off x="1769453" y="1905506"/>
            <a:ext cx="9033103" cy="3539430"/>
          </a:xfrm>
          <a:prstGeom prst="rect">
            <a:avLst/>
          </a:prstGeom>
          <a:noFill/>
        </p:spPr>
        <p:txBody>
          <a:bodyPr wrap="square" lIns="91440" tIns="45720" rIns="91440" bIns="45720" rtlCol="0" anchor="t">
            <a:spAutoFit/>
          </a:bodyPr>
          <a:lstStyle/>
          <a:p>
            <a:pPr lvl="0" algn="ctr">
              <a:defRPr/>
            </a:pPr>
            <a:r>
              <a:rPr lang="sv-SE" sz="3200" dirty="0">
                <a:latin typeface="Poppins"/>
                <a:ea typeface="Open sans" panose="020B0606030504020204" pitchFamily="34" charset="0"/>
                <a:cs typeface="Poppins"/>
              </a:rPr>
              <a:t>Användning av rökfria nikotinprodukter är förbjudet på utelekplatser och i lokaler och på utomhusområden som används av daghem eller läroanstalter för förskoleundervisning, grundläggande utbildning, yrkesutbildning eller gymnasieutbildning.</a:t>
            </a:r>
            <a:endParaRPr lang="sv-SE" sz="3200" b="0" i="0" u="none" strike="noStrike" kern="1200" cap="none" spc="0" normalizeH="0" baseline="0" noProof="0">
              <a:ln>
                <a:noFill/>
              </a:ln>
              <a:solidFill>
                <a:prstClr val="black"/>
              </a:solidFill>
              <a:effectLst/>
              <a:uLnTx/>
              <a:uFillTx/>
              <a:latin typeface="Poppins"/>
              <a:ea typeface="Open sans" panose="020B0606030504020204" pitchFamily="34" charset="0"/>
              <a:cs typeface="Poppins"/>
            </a:endParaRPr>
          </a:p>
        </p:txBody>
      </p:sp>
      <p:sp>
        <p:nvSpPr>
          <p:cNvPr id="2" name="textruta 1">
            <a:extLst>
              <a:ext uri="{FF2B5EF4-FFF2-40B4-BE49-F238E27FC236}">
                <a16:creationId xmlns:a16="http://schemas.microsoft.com/office/drawing/2014/main" id="{D7217541-9BF1-9FD1-F8DE-D5A815A2EC54}"/>
              </a:ext>
            </a:extLst>
          </p:cNvPr>
          <p:cNvSpPr txBox="1"/>
          <p:nvPr/>
        </p:nvSpPr>
        <p:spPr>
          <a:xfrm>
            <a:off x="9013371" y="5412258"/>
            <a:ext cx="195942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800" b="0" i="0" u="none" strike="noStrike" kern="1200" cap="none" spc="0" normalizeH="0" baseline="0" noProof="0" dirty="0">
                <a:ln>
                  <a:noFill/>
                </a:ln>
                <a:solidFill>
                  <a:prstClr val="black"/>
                </a:solidFill>
                <a:effectLst/>
                <a:uLnTx/>
                <a:uFillTx/>
                <a:latin typeface="Aptos" panose="02110004020202020204"/>
                <a:ea typeface="+mn-ea"/>
                <a:cs typeface="+mn-cs"/>
                <a:hlinkClick r:id="rId4"/>
              </a:rPr>
              <a:t>Läs mer här</a:t>
            </a:r>
            <a:endParaRPr kumimoji="0" lang="sv-FI"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3" name="Bildobjekt 2" descr="En bild som visar Grafik, Teckensnitt, logotyp, symbol&#10;&#10;AI-genererat innehåll kan vara felaktigt.">
            <a:extLst>
              <a:ext uri="{FF2B5EF4-FFF2-40B4-BE49-F238E27FC236}">
                <a16:creationId xmlns:a16="http://schemas.microsoft.com/office/drawing/2014/main" id="{585A51CD-B4B5-159C-BA2D-C6E851703C0A}"/>
              </a:ext>
            </a:extLst>
          </p:cNvPr>
          <p:cNvPicPr>
            <a:picLocks noChangeAspect="1"/>
          </p:cNvPicPr>
          <p:nvPr/>
        </p:nvPicPr>
        <p:blipFill>
          <a:blip r:embed="rId5"/>
          <a:stretch>
            <a:fillRect/>
          </a:stretch>
        </p:blipFill>
        <p:spPr>
          <a:xfrm>
            <a:off x="9121589" y="1001885"/>
            <a:ext cx="2061883" cy="708054"/>
          </a:xfrm>
          <a:prstGeom prst="rect">
            <a:avLst/>
          </a:prstGeom>
        </p:spPr>
      </p:pic>
    </p:spTree>
    <p:extLst>
      <p:ext uri="{BB962C8B-B14F-4D97-AF65-F5344CB8AC3E}">
        <p14:creationId xmlns:p14="http://schemas.microsoft.com/office/powerpoint/2010/main" val="841504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7A608-23EE-C91E-B75A-51B517BD0736}"/>
            </a:ext>
          </a:extLst>
        </p:cNvPr>
        <p:cNvGrpSpPr/>
        <p:nvPr/>
      </p:nvGrpSpPr>
      <p:grpSpPr>
        <a:xfrm>
          <a:off x="0" y="0"/>
          <a:ext cx="0" cy="0"/>
          <a:chOff x="0" y="0"/>
          <a:chExt cx="0" cy="0"/>
        </a:xfrm>
      </p:grpSpPr>
      <p:sp>
        <p:nvSpPr>
          <p:cNvPr id="4" name="textruta 3">
            <a:extLst>
              <a:ext uri="{FF2B5EF4-FFF2-40B4-BE49-F238E27FC236}">
                <a16:creationId xmlns:a16="http://schemas.microsoft.com/office/drawing/2014/main" id="{ED0EF9F8-6ABA-2DE7-C3BB-CA5A667E8234}"/>
              </a:ext>
            </a:extLst>
          </p:cNvPr>
          <p:cNvSpPr txBox="1"/>
          <p:nvPr/>
        </p:nvSpPr>
        <p:spPr>
          <a:xfrm>
            <a:off x="2362194" y="1128978"/>
            <a:ext cx="8501743" cy="347787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Påstående 3:</a:t>
            </a:r>
            <a:endParaRPr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4400" b="1" dirty="0">
              <a:solidFill>
                <a:prstClr val="black"/>
              </a:solidFill>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Minderåriga får inneha energisnus och nikotinfria </a:t>
            </a:r>
            <a:endParaRPr lang="sv-SE" sz="440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e-cigaretter</a:t>
            </a:r>
            <a:endParaRPr lang="sv-SE" sz="440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p:txBody>
      </p:sp>
      <p:sp>
        <p:nvSpPr>
          <p:cNvPr id="5" name="textruta 4">
            <a:extLst>
              <a:ext uri="{FF2B5EF4-FFF2-40B4-BE49-F238E27FC236}">
                <a16:creationId xmlns:a16="http://schemas.microsoft.com/office/drawing/2014/main" id="{465B4569-EB77-0470-076C-5EB454B2EE87}"/>
              </a:ext>
            </a:extLst>
          </p:cNvPr>
          <p:cNvSpPr txBox="1"/>
          <p:nvPr/>
        </p:nvSpPr>
        <p:spPr>
          <a:xfrm>
            <a:off x="4207321" y="5356418"/>
            <a:ext cx="4811487" cy="101566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6000" i="0" u="none" strike="noStrike" kern="1200" cap="none" spc="0" normalizeH="0" baseline="0" noProof="0" dirty="0">
                <a:ln>
                  <a:noFill/>
                </a:ln>
                <a:solidFill>
                  <a:srgbClr val="FF0000"/>
                </a:solidFill>
                <a:effectLst/>
                <a:uLnTx/>
                <a:uFillTx/>
                <a:latin typeface="Poppins"/>
                <a:cs typeface="Poppins"/>
              </a:rPr>
              <a:t>FALSKT</a:t>
            </a:r>
            <a:endParaRPr lang="sv-FI" sz="6000" i="0" u="none" strike="noStrike" kern="1200" cap="none" spc="0" normalizeH="0" baseline="0" noProof="0" dirty="0">
              <a:ln>
                <a:noFill/>
              </a:ln>
              <a:solidFill>
                <a:srgbClr val="FF0000"/>
              </a:solidFill>
              <a:effectLst/>
              <a:uLnTx/>
              <a:uFillTx/>
              <a:latin typeface="Poppins"/>
              <a:cs typeface="Poppins"/>
            </a:endParaRPr>
          </a:p>
        </p:txBody>
      </p:sp>
      <p:pic>
        <p:nvPicPr>
          <p:cNvPr id="6" name="Bildobjekt 5" descr="En bild som visar linje, Färggrann, Grafik, skärmbild&#10;&#10;AI-genererat innehåll kan vara felaktigt.">
            <a:extLst>
              <a:ext uri="{FF2B5EF4-FFF2-40B4-BE49-F238E27FC236}">
                <a16:creationId xmlns:a16="http://schemas.microsoft.com/office/drawing/2014/main" id="{4199625B-D99F-9F08-8B93-6A2AE1A8454B}"/>
              </a:ext>
            </a:extLst>
          </p:cNvPr>
          <p:cNvPicPr>
            <a:picLocks noChangeAspect="1"/>
          </p:cNvPicPr>
          <p:nvPr/>
        </p:nvPicPr>
        <p:blipFill>
          <a:blip r:embed="rId3"/>
          <a:stretch>
            <a:fillRect/>
          </a:stretch>
        </p:blipFill>
        <p:spPr>
          <a:xfrm rot="10800000">
            <a:off x="-98332" y="28575"/>
            <a:ext cx="1362075" cy="6800850"/>
          </a:xfrm>
          <a:prstGeom prst="rect">
            <a:avLst/>
          </a:prstGeom>
        </p:spPr>
      </p:pic>
    </p:spTree>
    <p:extLst>
      <p:ext uri="{BB962C8B-B14F-4D97-AF65-F5344CB8AC3E}">
        <p14:creationId xmlns:p14="http://schemas.microsoft.com/office/powerpoint/2010/main" val="26066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25336-84E5-50D3-3D9C-2EB6033F0075}"/>
            </a:ext>
          </a:extLst>
        </p:cNvPr>
        <p:cNvGrpSpPr/>
        <p:nvPr/>
      </p:nvGrpSpPr>
      <p:grpSpPr>
        <a:xfrm>
          <a:off x="0" y="0"/>
          <a:ext cx="0" cy="0"/>
          <a:chOff x="0" y="0"/>
          <a:chExt cx="0" cy="0"/>
        </a:xfrm>
      </p:grpSpPr>
      <p:pic>
        <p:nvPicPr>
          <p:cNvPr id="6" name="Bildobjekt 5">
            <a:extLst>
              <a:ext uri="{FF2B5EF4-FFF2-40B4-BE49-F238E27FC236}">
                <a16:creationId xmlns:a16="http://schemas.microsoft.com/office/drawing/2014/main" id="{6B3EAF37-34E7-EDF1-DDC0-78BDB92E25DA}"/>
              </a:ext>
            </a:extLst>
          </p:cNvPr>
          <p:cNvPicPr>
            <a:picLocks noChangeAspect="1"/>
          </p:cNvPicPr>
          <p:nvPr/>
        </p:nvPicPr>
        <p:blipFill>
          <a:blip r:embed="rId3"/>
          <a:stretch>
            <a:fillRect/>
          </a:stretch>
        </p:blipFill>
        <p:spPr>
          <a:xfrm>
            <a:off x="0" y="0"/>
            <a:ext cx="12192000" cy="6858000"/>
          </a:xfrm>
          <a:prstGeom prst="rect">
            <a:avLst/>
          </a:prstGeom>
        </p:spPr>
      </p:pic>
      <p:sp>
        <p:nvSpPr>
          <p:cNvPr id="8" name="textruta 7">
            <a:extLst>
              <a:ext uri="{FF2B5EF4-FFF2-40B4-BE49-F238E27FC236}">
                <a16:creationId xmlns:a16="http://schemas.microsoft.com/office/drawing/2014/main" id="{F10B7831-ECEA-687E-716C-425B8F6D5E8B}"/>
              </a:ext>
            </a:extLst>
          </p:cNvPr>
          <p:cNvSpPr txBox="1"/>
          <p:nvPr/>
        </p:nvSpPr>
        <p:spPr>
          <a:xfrm>
            <a:off x="1579448" y="2459504"/>
            <a:ext cx="9033103" cy="2554545"/>
          </a:xfrm>
          <a:prstGeom prst="rect">
            <a:avLst/>
          </a:prstGeom>
          <a:noFill/>
        </p:spPr>
        <p:txBody>
          <a:bodyPr wrap="square" lIns="91440" tIns="45720" rIns="91440" bIns="45720" rtlCol="0" anchor="t">
            <a:spAutoFit/>
          </a:bodyPr>
          <a:lstStyle/>
          <a:p>
            <a:pPr lvl="0" algn="ctr">
              <a:defRPr/>
            </a:pPr>
            <a:r>
              <a:rPr lang="sv-SE" sz="4000" dirty="0">
                <a:latin typeface="Poppins"/>
                <a:ea typeface="Open sans" panose="020B0606030504020204" pitchFamily="34" charset="0"/>
                <a:cs typeface="Poppins"/>
              </a:rPr>
              <a:t>Innehavsförbudet för minderåriga gäller också tobakssurrogat såsom energisnus och nikotinfria </a:t>
            </a:r>
          </a:p>
          <a:p>
            <a:pPr lvl="0" algn="ctr">
              <a:defRPr/>
            </a:pPr>
            <a:r>
              <a:rPr lang="sv-SE" sz="4000" dirty="0">
                <a:latin typeface="Poppins"/>
                <a:ea typeface="Open sans" panose="020B0606030504020204" pitchFamily="34" charset="0"/>
                <a:cs typeface="Poppins"/>
              </a:rPr>
              <a:t>e-cigaretter.</a:t>
            </a:r>
            <a:endParaRPr lang="sv-SE" sz="4000" b="0" i="0" u="none" strike="noStrike" kern="1200" cap="none" spc="0" normalizeH="0" baseline="0" noProof="0">
              <a:ln>
                <a:noFill/>
              </a:ln>
              <a:solidFill>
                <a:prstClr val="black"/>
              </a:solidFill>
              <a:effectLst/>
              <a:uLnTx/>
              <a:uFillTx/>
              <a:latin typeface="Poppins"/>
              <a:ea typeface="Open sans" panose="020B0606030504020204" pitchFamily="34" charset="0"/>
              <a:cs typeface="Poppins"/>
            </a:endParaRPr>
          </a:p>
        </p:txBody>
      </p:sp>
      <p:sp>
        <p:nvSpPr>
          <p:cNvPr id="2" name="textruta 1">
            <a:extLst>
              <a:ext uri="{FF2B5EF4-FFF2-40B4-BE49-F238E27FC236}">
                <a16:creationId xmlns:a16="http://schemas.microsoft.com/office/drawing/2014/main" id="{E9BE40C2-3A0B-5D7A-C72C-1582F8C6A6B3}"/>
              </a:ext>
            </a:extLst>
          </p:cNvPr>
          <p:cNvSpPr txBox="1"/>
          <p:nvPr/>
        </p:nvSpPr>
        <p:spPr>
          <a:xfrm>
            <a:off x="9013371" y="5412258"/>
            <a:ext cx="195942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800" b="0" i="0" u="none" strike="noStrike" kern="1200" cap="none" spc="0" normalizeH="0" baseline="0" noProof="0" dirty="0">
                <a:ln>
                  <a:noFill/>
                </a:ln>
                <a:solidFill>
                  <a:prstClr val="black"/>
                </a:solidFill>
                <a:effectLst/>
                <a:uLnTx/>
                <a:uFillTx/>
                <a:latin typeface="Aptos" panose="02110004020202020204"/>
                <a:ea typeface="+mn-ea"/>
                <a:cs typeface="+mn-cs"/>
                <a:hlinkClick r:id="rId4"/>
              </a:rPr>
              <a:t>Läs mer här</a:t>
            </a:r>
            <a:endParaRPr kumimoji="0" lang="sv-FI"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3" name="Bildobjekt 2" descr="En bild som visar Grafik, Teckensnitt, logotyp, symbol&#10;&#10;AI-genererat innehåll kan vara felaktigt.">
            <a:extLst>
              <a:ext uri="{FF2B5EF4-FFF2-40B4-BE49-F238E27FC236}">
                <a16:creationId xmlns:a16="http://schemas.microsoft.com/office/drawing/2014/main" id="{214B0E4D-4207-8933-B018-E599C3195B6C}"/>
              </a:ext>
            </a:extLst>
          </p:cNvPr>
          <p:cNvPicPr>
            <a:picLocks noChangeAspect="1"/>
          </p:cNvPicPr>
          <p:nvPr/>
        </p:nvPicPr>
        <p:blipFill>
          <a:blip r:embed="rId5"/>
          <a:stretch>
            <a:fillRect/>
          </a:stretch>
        </p:blipFill>
        <p:spPr>
          <a:xfrm>
            <a:off x="8729382" y="957061"/>
            <a:ext cx="2521324" cy="876142"/>
          </a:xfrm>
          <a:prstGeom prst="rect">
            <a:avLst/>
          </a:prstGeom>
        </p:spPr>
      </p:pic>
    </p:spTree>
    <p:extLst>
      <p:ext uri="{BB962C8B-B14F-4D97-AF65-F5344CB8AC3E}">
        <p14:creationId xmlns:p14="http://schemas.microsoft.com/office/powerpoint/2010/main" val="3515684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FD9C3-4E7D-D328-4320-6BCA19CC3141}"/>
            </a:ext>
          </a:extLst>
        </p:cNvPr>
        <p:cNvGrpSpPr/>
        <p:nvPr/>
      </p:nvGrpSpPr>
      <p:grpSpPr>
        <a:xfrm>
          <a:off x="0" y="0"/>
          <a:ext cx="0" cy="0"/>
          <a:chOff x="0" y="0"/>
          <a:chExt cx="0" cy="0"/>
        </a:xfrm>
      </p:grpSpPr>
      <p:sp>
        <p:nvSpPr>
          <p:cNvPr id="4" name="textruta 3">
            <a:extLst>
              <a:ext uri="{FF2B5EF4-FFF2-40B4-BE49-F238E27FC236}">
                <a16:creationId xmlns:a16="http://schemas.microsoft.com/office/drawing/2014/main" id="{9C3A5059-56D6-1EAC-45E3-C39293A6D08B}"/>
              </a:ext>
            </a:extLst>
          </p:cNvPr>
          <p:cNvSpPr txBox="1"/>
          <p:nvPr/>
        </p:nvSpPr>
        <p:spPr>
          <a:xfrm>
            <a:off x="1724456" y="971457"/>
            <a:ext cx="10173629" cy="415498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Påstående 4:</a:t>
            </a:r>
            <a:endParaRPr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Tobaksindustrins främsta marknadsföringsknep för nya nikotinprodukter används i</a:t>
            </a:r>
            <a:endParaRPr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sociala medier </a:t>
            </a:r>
            <a:endParaRPr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p:txBody>
      </p:sp>
      <p:sp>
        <p:nvSpPr>
          <p:cNvPr id="2" name="textruta 1">
            <a:extLst>
              <a:ext uri="{FF2B5EF4-FFF2-40B4-BE49-F238E27FC236}">
                <a16:creationId xmlns:a16="http://schemas.microsoft.com/office/drawing/2014/main" id="{479A7E18-DE60-9DCA-84C1-B71FB1194024}"/>
              </a:ext>
            </a:extLst>
          </p:cNvPr>
          <p:cNvSpPr txBox="1"/>
          <p:nvPr/>
        </p:nvSpPr>
        <p:spPr>
          <a:xfrm>
            <a:off x="4405526" y="5378711"/>
            <a:ext cx="4811487" cy="101566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6000" b="0" i="0" u="none" strike="noStrike" kern="1200" cap="none" spc="0" normalizeH="0" baseline="0" noProof="0" dirty="0">
                <a:ln>
                  <a:noFill/>
                </a:ln>
                <a:solidFill>
                  <a:srgbClr val="00B050"/>
                </a:solidFill>
                <a:effectLst/>
                <a:uLnTx/>
                <a:uFillTx/>
                <a:latin typeface="Poppins"/>
                <a:cs typeface="Poppins"/>
              </a:rPr>
              <a:t>SANT</a:t>
            </a:r>
            <a:endParaRPr lang="sv-FI" sz="6000" b="0" i="0" u="none" strike="noStrike" kern="1200" cap="none" spc="0" normalizeH="0" baseline="0" noProof="0" dirty="0">
              <a:ln>
                <a:noFill/>
              </a:ln>
              <a:solidFill>
                <a:srgbClr val="00B050"/>
              </a:solidFill>
              <a:effectLst/>
              <a:uLnTx/>
              <a:uFillTx/>
              <a:latin typeface="Poppins"/>
              <a:cs typeface="Poppins"/>
            </a:endParaRPr>
          </a:p>
        </p:txBody>
      </p:sp>
      <p:sp>
        <p:nvSpPr>
          <p:cNvPr id="5" name="Likbent triangel 4">
            <a:extLst>
              <a:ext uri="{FF2B5EF4-FFF2-40B4-BE49-F238E27FC236}">
                <a16:creationId xmlns:a16="http://schemas.microsoft.com/office/drawing/2014/main" id="{A846FBD9-5A83-D182-CE2F-618044F15B34}"/>
              </a:ext>
            </a:extLst>
          </p:cNvPr>
          <p:cNvSpPr/>
          <p:nvPr/>
        </p:nvSpPr>
        <p:spPr>
          <a:xfrm rot="9300000">
            <a:off x="147964" y="3095571"/>
            <a:ext cx="1060704" cy="914400"/>
          </a:xfrm>
          <a:prstGeom prst="triangle">
            <a:avLst/>
          </a:prstGeom>
          <a:solidFill>
            <a:srgbClr val="0C61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6" name="Likbent triangel 5">
            <a:extLst>
              <a:ext uri="{FF2B5EF4-FFF2-40B4-BE49-F238E27FC236}">
                <a16:creationId xmlns:a16="http://schemas.microsoft.com/office/drawing/2014/main" id="{4770B4CC-41B7-046E-2F14-438EFFB92C0E}"/>
              </a:ext>
            </a:extLst>
          </p:cNvPr>
          <p:cNvSpPr/>
          <p:nvPr/>
        </p:nvSpPr>
        <p:spPr>
          <a:xfrm rot="8100000">
            <a:off x="1069409" y="2454102"/>
            <a:ext cx="1060704" cy="914400"/>
          </a:xfrm>
          <a:prstGeom prst="triangle">
            <a:avLst/>
          </a:prstGeom>
          <a:solidFill>
            <a:srgbClr val="128F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7" name="Likbent triangel 6">
            <a:extLst>
              <a:ext uri="{FF2B5EF4-FFF2-40B4-BE49-F238E27FC236}">
                <a16:creationId xmlns:a16="http://schemas.microsoft.com/office/drawing/2014/main" id="{02E43E51-44B9-8951-976C-6A6490F92579}"/>
              </a:ext>
            </a:extLst>
          </p:cNvPr>
          <p:cNvSpPr/>
          <p:nvPr/>
        </p:nvSpPr>
        <p:spPr>
          <a:xfrm rot="7380000">
            <a:off x="1764600" y="1589907"/>
            <a:ext cx="1060704" cy="914400"/>
          </a:xfrm>
          <a:prstGeom prst="triangle">
            <a:avLst/>
          </a:prstGeom>
          <a:solidFill>
            <a:srgbClr val="D04C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8" name="Likbent triangel 7">
            <a:extLst>
              <a:ext uri="{FF2B5EF4-FFF2-40B4-BE49-F238E27FC236}">
                <a16:creationId xmlns:a16="http://schemas.microsoft.com/office/drawing/2014/main" id="{3E89D3B5-B5FE-8E54-ED49-1274C887E8BB}"/>
              </a:ext>
            </a:extLst>
          </p:cNvPr>
          <p:cNvSpPr/>
          <p:nvPr/>
        </p:nvSpPr>
        <p:spPr>
          <a:xfrm rot="7080000">
            <a:off x="2288340" y="696525"/>
            <a:ext cx="1060704" cy="914400"/>
          </a:xfrm>
          <a:prstGeom prst="triangle">
            <a:avLst/>
          </a:prstGeom>
          <a:solidFill>
            <a:srgbClr val="E46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9" name="Likbent triangel 8">
            <a:extLst>
              <a:ext uri="{FF2B5EF4-FFF2-40B4-BE49-F238E27FC236}">
                <a16:creationId xmlns:a16="http://schemas.microsoft.com/office/drawing/2014/main" id="{8E02C7B4-BC98-A973-12C2-CD081A2A647D}"/>
              </a:ext>
            </a:extLst>
          </p:cNvPr>
          <p:cNvSpPr/>
          <p:nvPr/>
        </p:nvSpPr>
        <p:spPr>
          <a:xfrm rot="6780000">
            <a:off x="2713640" y="-219785"/>
            <a:ext cx="1060704" cy="914400"/>
          </a:xfrm>
          <a:prstGeom prst="triangle">
            <a:avLst/>
          </a:prstGeom>
          <a:solidFill>
            <a:srgbClr val="FFD2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Tree>
    <p:extLst>
      <p:ext uri="{BB962C8B-B14F-4D97-AF65-F5344CB8AC3E}">
        <p14:creationId xmlns:p14="http://schemas.microsoft.com/office/powerpoint/2010/main" val="3810346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16E6FC75F032141BDA9C71720FD40C0" ma:contentTypeVersion="16" ma:contentTypeDescription="Skapa ett nytt dokument." ma:contentTypeScope="" ma:versionID="6f50a6d758cb078dec201d0d3e9926db">
  <xsd:schema xmlns:xsd="http://www.w3.org/2001/XMLSchema" xmlns:xs="http://www.w3.org/2001/XMLSchema" xmlns:p="http://schemas.microsoft.com/office/2006/metadata/properties" xmlns:ns2="a33c9caf-926e-46b4-ad4d-d40aa3b7619b" xmlns:ns3="a2dbb736-59a8-4798-93cb-5a03d1fa9f7b" targetNamespace="http://schemas.microsoft.com/office/2006/metadata/properties" ma:root="true" ma:fieldsID="99fc4be400e12b2c9a0cc34198f5b099" ns2:_="" ns3:_="">
    <xsd:import namespace="a33c9caf-926e-46b4-ad4d-d40aa3b7619b"/>
    <xsd:import namespace="a2dbb736-59a8-4798-93cb-5a03d1fa9f7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3c9caf-926e-46b4-ad4d-d40aa3b761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Bildmarkeringar" ma:readOnly="false" ma:fieldId="{5cf76f15-5ced-4ddc-b409-7134ff3c332f}" ma:taxonomyMulti="true" ma:sspId="86b23c3f-5f61-4af7-9c5e-bdd0525bb96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dbb736-59a8-4798-93cb-5a03d1fa9f7b" elementFormDefault="qualified">
    <xsd:import namespace="http://schemas.microsoft.com/office/2006/documentManagement/types"/>
    <xsd:import namespace="http://schemas.microsoft.com/office/infopath/2007/PartnerControls"/>
    <xsd:element name="SharedWithUsers" ma:index="11"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Delat med information" ma:internalName="SharedWithDetails" ma:readOnly="true">
      <xsd:simpleType>
        <xsd:restriction base="dms:Note">
          <xsd:maxLength value="255"/>
        </xsd:restriction>
      </xsd:simpleType>
    </xsd:element>
    <xsd:element name="TaxCatchAll" ma:index="20" nillable="true" ma:displayName="Taxonomy Catch All Column" ma:hidden="true" ma:list="{0022d6c5-c43d-492e-8258-27e587eecba7}" ma:internalName="TaxCatchAll" ma:showField="CatchAllData" ma:web="a2dbb736-59a8-4798-93cb-5a03d1fa9f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33c9caf-926e-46b4-ad4d-d40aa3b7619b">
      <Terms xmlns="http://schemas.microsoft.com/office/infopath/2007/PartnerControls"/>
    </lcf76f155ced4ddcb4097134ff3c332f>
    <TaxCatchAll xmlns="a2dbb736-59a8-4798-93cb-5a03d1fa9f7b" xsi:nil="true"/>
  </documentManagement>
</p:properties>
</file>

<file path=customXml/itemProps1.xml><?xml version="1.0" encoding="utf-8"?>
<ds:datastoreItem xmlns:ds="http://schemas.openxmlformats.org/officeDocument/2006/customXml" ds:itemID="{121908B8-B66A-47E6-BF0B-24D8315417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33c9caf-926e-46b4-ad4d-d40aa3b7619b"/>
    <ds:schemaRef ds:uri="a2dbb736-59a8-4798-93cb-5a03d1fa9f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B7C3DC6-3950-4EE2-8C81-DA00B0A67B1C}">
  <ds:schemaRefs>
    <ds:schemaRef ds:uri="http://schemas.microsoft.com/sharepoint/v3/contenttype/forms"/>
  </ds:schemaRefs>
</ds:datastoreItem>
</file>

<file path=customXml/itemProps3.xml><?xml version="1.0" encoding="utf-8"?>
<ds:datastoreItem xmlns:ds="http://schemas.openxmlformats.org/officeDocument/2006/customXml" ds:itemID="{DA2680BD-1CFB-4417-81B1-B3620F95D5B2}">
  <ds:schemaRefs>
    <ds:schemaRef ds:uri="a2dbb736-59a8-4798-93cb-5a03d1fa9f7b"/>
    <ds:schemaRef ds:uri="a33c9caf-926e-46b4-ad4d-d40aa3b7619b"/>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1014</TotalTime>
  <Words>685</Words>
  <Application>Microsoft Office PowerPoint</Application>
  <PresentationFormat>Bredbild</PresentationFormat>
  <Paragraphs>110</Paragraphs>
  <Slides>18</Slides>
  <Notes>11</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18</vt:i4>
      </vt:variant>
    </vt:vector>
  </HeadingPairs>
  <TitlesOfParts>
    <vt:vector size="25" baseType="lpstr">
      <vt:lpstr>Aptos</vt:lpstr>
      <vt:lpstr>Aptos Display</vt:lpstr>
      <vt:lpstr>Arial</vt:lpstr>
      <vt:lpstr>Calibri</vt:lpstr>
      <vt:lpstr>Open Sans</vt:lpstr>
      <vt:lpstr>Poppins</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Katarina Bärdén</dc:creator>
  <cp:lastModifiedBy>Nicolina Hannus</cp:lastModifiedBy>
  <cp:revision>142</cp:revision>
  <dcterms:created xsi:type="dcterms:W3CDTF">2024-08-28T12:19:01Z</dcterms:created>
  <dcterms:modified xsi:type="dcterms:W3CDTF">2026-08-11T12:00:11Z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0x010100016E6FC75F032141BDA9C71720FD40C0</vt:lpwstr>
  </property>
</Properties>
</file>